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5"/>
  </p:notesMasterIdLst>
  <p:sldIdLst>
    <p:sldId id="256" r:id="rId2"/>
    <p:sldId id="293" r:id="rId3"/>
    <p:sldId id="281" r:id="rId4"/>
    <p:sldId id="280" r:id="rId5"/>
    <p:sldId id="294" r:id="rId6"/>
    <p:sldId id="295" r:id="rId7"/>
    <p:sldId id="283" r:id="rId8"/>
    <p:sldId id="288" r:id="rId9"/>
    <p:sldId id="260" r:id="rId10"/>
    <p:sldId id="259" r:id="rId11"/>
    <p:sldId id="272" r:id="rId12"/>
    <p:sldId id="289" r:id="rId13"/>
    <p:sldId id="262" r:id="rId14"/>
    <p:sldId id="296" r:id="rId15"/>
    <p:sldId id="299" r:id="rId16"/>
    <p:sldId id="297" r:id="rId17"/>
    <p:sldId id="302" r:id="rId18"/>
    <p:sldId id="301" r:id="rId19"/>
    <p:sldId id="290" r:id="rId20"/>
    <p:sldId id="314" r:id="rId21"/>
    <p:sldId id="315" r:id="rId22"/>
    <p:sldId id="287" r:id="rId23"/>
    <p:sldId id="310" r:id="rId24"/>
    <p:sldId id="311" r:id="rId25"/>
    <p:sldId id="312" r:id="rId26"/>
    <p:sldId id="313" r:id="rId27"/>
    <p:sldId id="298" r:id="rId28"/>
    <p:sldId id="303" r:id="rId29"/>
    <p:sldId id="304" r:id="rId30"/>
    <p:sldId id="309" r:id="rId31"/>
    <p:sldId id="306" r:id="rId32"/>
    <p:sldId id="307" r:id="rId33"/>
    <p:sldId id="308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3" d="100"/>
          <a:sy n="63" d="100"/>
        </p:scale>
        <p:origin x="-68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7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C319D-A0E6-402E-BDF4-FBD854A0A991}" type="datetimeFigureOut">
              <a:rPr lang="en-US" smtClean="0"/>
              <a:pPr/>
              <a:t>12/8/2014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3F3436-5AFD-4E82-9295-4177A3AC50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226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08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93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80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7128792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TRIUMF_logo_black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1" y="12"/>
            <a:ext cx="1588957" cy="436577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1556792"/>
            <a:ext cx="914400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0"/>
            <a:ext cx="1763688" cy="1505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456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64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0"/>
            <a:ext cx="1763688" cy="15050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274638"/>
            <a:ext cx="7128792" cy="11430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TRIUMF_logo_black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1" y="12"/>
            <a:ext cx="1588957" cy="436577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0" y="1556792"/>
            <a:ext cx="9144000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91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610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297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23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483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39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NDIP 2014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B54FD-7E2A-4C18-B045-C47AC9DFB5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727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0" y="4419600"/>
            <a:ext cx="2857500" cy="2438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5536" y="2130425"/>
            <a:ext cx="8352928" cy="1470025"/>
          </a:xfrm>
        </p:spPr>
        <p:txBody>
          <a:bodyPr>
            <a:normAutofit/>
          </a:bodyPr>
          <a:lstStyle/>
          <a:p>
            <a:r>
              <a:rPr lang="en-CA" dirty="0" smtClean="0"/>
              <a:t>MPPCs for </a:t>
            </a:r>
            <a:r>
              <a:rPr lang="en-CA" dirty="0" err="1" smtClean="0"/>
              <a:t>nEXO</a:t>
            </a:r>
            <a:endParaRPr lang="en-US" sz="31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Fabrice</a:t>
            </a:r>
            <a:r>
              <a:rPr lang="en-US" dirty="0" smtClean="0"/>
              <a:t> </a:t>
            </a:r>
            <a:r>
              <a:rPr lang="en-US" dirty="0" err="1" smtClean="0"/>
              <a:t>Retière</a:t>
            </a:r>
            <a:r>
              <a:rPr lang="en-US" dirty="0" smtClean="0"/>
              <a:t> for EXO photo-detector group</a:t>
            </a:r>
            <a:endParaRPr lang="en-US" dirty="0"/>
          </a:p>
        </p:txBody>
      </p:sp>
      <p:pic>
        <p:nvPicPr>
          <p:cNvPr id="5" name="Picture 4" descr="TRIUMF_logo_black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" y="12"/>
            <a:ext cx="1588957" cy="43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9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2" t="21747" r="23055" b="8382"/>
          <a:stretch/>
        </p:blipFill>
        <p:spPr bwMode="auto">
          <a:xfrm>
            <a:off x="0" y="1461408"/>
            <a:ext cx="7153984" cy="5396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Scintillation photon detection requirements for </a:t>
            </a:r>
            <a:r>
              <a:rPr lang="en-US" dirty="0" err="1" smtClean="0"/>
              <a:t>nEXO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87624" y="5733256"/>
            <a:ext cx="2541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Work led by </a:t>
            </a:r>
            <a:r>
              <a:rPr lang="en-US" i="1" dirty="0" err="1" smtClean="0"/>
              <a:t>G.Cao</a:t>
            </a:r>
            <a:r>
              <a:rPr lang="en-US" i="1" dirty="0" smtClean="0"/>
              <a:t> (IHEP)</a:t>
            </a:r>
            <a:endParaRPr lang="en-US" i="1" dirty="0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5" name="TextBox 14"/>
          <p:cNvSpPr txBox="1"/>
          <p:nvPr/>
        </p:nvSpPr>
        <p:spPr>
          <a:xfrm>
            <a:off x="5858742" y="3717032"/>
            <a:ext cx="34123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 smtClean="0"/>
              <a:t>ENCq</a:t>
            </a:r>
            <a:r>
              <a:rPr lang="en-CA" dirty="0" smtClean="0"/>
              <a:t>= electronics noise on charge</a:t>
            </a:r>
          </a:p>
          <a:p>
            <a:r>
              <a:rPr lang="en-CA" dirty="0" smtClean="0">
                <a:latin typeface="Symbol" pitchFamily="18" charset="2"/>
              </a:rPr>
              <a:t>l</a:t>
            </a:r>
            <a:r>
              <a:rPr lang="en-CA" dirty="0" smtClean="0"/>
              <a:t> = correlated avalanche (AP+CT)</a:t>
            </a:r>
          </a:p>
          <a:p>
            <a:r>
              <a:rPr lang="en-CA" dirty="0" smtClean="0"/>
              <a:t>DN = dark noise rate </a:t>
            </a:r>
          </a:p>
          <a:p>
            <a:r>
              <a:rPr lang="en-CA" dirty="0" smtClean="0"/>
              <a:t>Neglect light electronics noise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936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Side issues about E-Field</a:t>
            </a:r>
            <a:br>
              <a:rPr lang="en-US" dirty="0" smtClean="0"/>
            </a:br>
            <a:r>
              <a:rPr lang="en-US" dirty="0" smtClean="0"/>
              <a:t>Charge may land on MPPCs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700808"/>
            <a:ext cx="6319240" cy="473943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932040" y="2276872"/>
            <a:ext cx="1700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Photo-detectors</a:t>
            </a:r>
            <a:endParaRPr lang="en-CA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4716016" y="2564904"/>
            <a:ext cx="432048" cy="7920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932040" y="3645024"/>
            <a:ext cx="13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Shaping ring</a:t>
            </a:r>
            <a:endParaRPr lang="en-CA" dirty="0"/>
          </a:p>
        </p:txBody>
      </p:sp>
      <p:cxnSp>
        <p:nvCxnSpPr>
          <p:cNvPr id="15" name="Straight Arrow Connector 14"/>
          <p:cNvCxnSpPr>
            <a:stCxn id="13" idx="1"/>
          </p:cNvCxnSpPr>
          <p:nvPr/>
        </p:nvCxnSpPr>
        <p:spPr>
          <a:xfrm flipH="1">
            <a:off x="3995936" y="3829690"/>
            <a:ext cx="936104" cy="3135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076056" y="5805264"/>
            <a:ext cx="1687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Cathode (bulge)</a:t>
            </a:r>
            <a:endParaRPr lang="en-CA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3995936" y="4653136"/>
            <a:ext cx="1008112" cy="129614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653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Aside about index of refraction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600201"/>
            <a:ext cx="4050651" cy="1915376"/>
          </a:xfrm>
        </p:spPr>
        <p:txBody>
          <a:bodyPr>
            <a:normAutofit fontScale="70000" lnSpcReduction="20000"/>
          </a:bodyPr>
          <a:lstStyle/>
          <a:p>
            <a:r>
              <a:rPr lang="en-CA" dirty="0" err="1" smtClean="0"/>
              <a:t>n</a:t>
            </a:r>
            <a:r>
              <a:rPr lang="en-CA" baseline="-25000" dirty="0" err="1" smtClean="0"/>
              <a:t>LXe</a:t>
            </a:r>
            <a:r>
              <a:rPr lang="en-CA" dirty="0" smtClean="0"/>
              <a:t> ~ n</a:t>
            </a:r>
            <a:r>
              <a:rPr lang="en-CA" baseline="-25000" dirty="0" smtClean="0"/>
              <a:t>SiO2</a:t>
            </a:r>
            <a:r>
              <a:rPr lang="en-CA" dirty="0" smtClean="0"/>
              <a:t> ~ 1.7</a:t>
            </a:r>
          </a:p>
          <a:p>
            <a:r>
              <a:rPr lang="en-CA" dirty="0" smtClean="0"/>
              <a:t>Re(</a:t>
            </a:r>
            <a:r>
              <a:rPr lang="en-CA" dirty="0" err="1" smtClean="0"/>
              <a:t>n</a:t>
            </a:r>
            <a:r>
              <a:rPr lang="en-CA" baseline="-25000" dirty="0" err="1" smtClean="0"/>
              <a:t>Si</a:t>
            </a:r>
            <a:r>
              <a:rPr lang="en-CA" dirty="0" smtClean="0"/>
              <a:t>) ~ 0.7-0.8</a:t>
            </a:r>
          </a:p>
          <a:p>
            <a:pPr lvl="1"/>
            <a:r>
              <a:rPr lang="en-CA" dirty="0" smtClean="0"/>
              <a:t>Surprisingly large uncertainty</a:t>
            </a:r>
          </a:p>
          <a:p>
            <a:r>
              <a:rPr lang="en-CA" dirty="0" smtClean="0"/>
              <a:t>Very significant reflections at </a:t>
            </a:r>
            <a:r>
              <a:rPr lang="en-CA" dirty="0" err="1" smtClean="0"/>
              <a:t>Lxe</a:t>
            </a:r>
            <a:r>
              <a:rPr lang="en-CA" dirty="0" smtClean="0"/>
              <a:t>/SiO2-Si</a:t>
            </a:r>
          </a:p>
          <a:p>
            <a:pPr lvl="1"/>
            <a:r>
              <a:rPr lang="en-CA" dirty="0" smtClean="0"/>
              <a:t>Anti-reflective coating with MgF2?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2044824"/>
          </a:xfrm>
        </p:spPr>
        <p:txBody>
          <a:bodyPr>
            <a:normAutofit fontScale="70000" lnSpcReduction="20000"/>
          </a:bodyPr>
          <a:lstStyle/>
          <a:p>
            <a:r>
              <a:rPr lang="en-CA" dirty="0" smtClean="0"/>
              <a:t>Reflected photons have a fair chance of being detected later on</a:t>
            </a:r>
          </a:p>
          <a:p>
            <a:pPr lvl="1"/>
            <a:r>
              <a:rPr lang="en-CA" dirty="0" smtClean="0"/>
              <a:t>Account for reflectivity in simulations</a:t>
            </a:r>
          </a:p>
          <a:p>
            <a:r>
              <a:rPr lang="en-CA" dirty="0" smtClean="0"/>
              <a:t>Need careful scaling from measurements in gas/vacuum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292080" y="5805264"/>
            <a:ext cx="37010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 smtClean="0"/>
              <a:t>http://refractiveindex.info/</a:t>
            </a:r>
          </a:p>
          <a:p>
            <a:r>
              <a:rPr lang="en-CA" sz="1200" dirty="0" smtClean="0"/>
              <a:t>http://www.ioffe.ru/SVA/NSM/Semicond/Si/optic.html </a:t>
            </a:r>
            <a:endParaRPr lang="en-CA" sz="1200" dirty="0"/>
          </a:p>
        </p:txBody>
      </p:sp>
      <p:pic>
        <p:nvPicPr>
          <p:cNvPr id="3993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515577"/>
            <a:ext cx="4678270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8270" y="3515577"/>
            <a:ext cx="4479733" cy="3357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Photo-detector specifications for </a:t>
            </a:r>
            <a:r>
              <a:rPr lang="en-US" dirty="0" err="1" smtClean="0"/>
              <a:t>nEXO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7068941"/>
              </p:ext>
            </p:extLst>
          </p:nvPr>
        </p:nvGraphicFramePr>
        <p:xfrm>
          <a:off x="179512" y="2060848"/>
          <a:ext cx="8507288" cy="28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6784"/>
                <a:gridCol w="145050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Parameters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Photo-detection efficiency at 175-178nm (without AR coating  measured in gas/vacuum)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≥15%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CA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Radiopurity</a:t>
                      </a:r>
                      <a:r>
                        <a:rPr lang="en-CA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contribution of photo-detectors to the overall background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&lt;1%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Dark noise rate at -100°C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≤50Hz/mm</a:t>
                      </a:r>
                      <a:r>
                        <a:rPr lang="en-US" baseline="30000" dirty="0" smtClean="0"/>
                        <a:t>2</a:t>
                      </a:r>
                      <a:endParaRPr lang="en-US" baseline="30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Average number of correlated avalanches per parent avalanche at -100°C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≤0.2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Single photo-detector active area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≥1cm</a:t>
                      </a:r>
                      <a:r>
                        <a:rPr lang="en-CA" sz="1800" kern="1200" baseline="300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Capacitance</a:t>
                      </a:r>
                      <a:r>
                        <a:rPr lang="en-CA" sz="180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dirty="0" smtClean="0"/>
                        <a:t>&lt;50pF/mm</a:t>
                      </a:r>
                      <a:r>
                        <a:rPr lang="en-US" i="0" baseline="30000" dirty="0" smtClean="0"/>
                        <a:t>2</a:t>
                      </a:r>
                      <a:endParaRPr lang="en-US" i="0" baseline="30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2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Assessing nuisance parameters</a:t>
            </a:r>
            <a:br>
              <a:rPr lang="en-US" dirty="0" smtClean="0"/>
            </a:br>
            <a:r>
              <a:rPr lang="en-US" dirty="0" smtClean="0"/>
              <a:t>TRIUMF test setup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484784"/>
            <a:ext cx="4038600" cy="2279350"/>
          </a:xfrm>
        </p:spPr>
      </p:pic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Control temperature down to -110C</a:t>
            </a:r>
          </a:p>
          <a:p>
            <a:r>
              <a:rPr lang="en-US" dirty="0" smtClean="0"/>
              <a:t>Trigger on dark noise pulses with threshold ~0.5PE</a:t>
            </a:r>
          </a:p>
          <a:p>
            <a:pPr lvl="1"/>
            <a:r>
              <a:rPr lang="en-US" dirty="0" smtClean="0"/>
              <a:t>Measure cross-talk as </a:t>
            </a:r>
          </a:p>
          <a:p>
            <a:pPr lvl="2"/>
            <a:r>
              <a:rPr lang="en-US" dirty="0" smtClean="0"/>
              <a:t>P1 = 1-N1/</a:t>
            </a:r>
            <a:r>
              <a:rPr lang="en-US" dirty="0" err="1" smtClean="0"/>
              <a:t>Ntrig</a:t>
            </a:r>
            <a:endParaRPr lang="en-US" dirty="0"/>
          </a:p>
          <a:p>
            <a:pPr lvl="2"/>
            <a:r>
              <a:rPr lang="en-US" dirty="0" smtClean="0"/>
              <a:t>N1 = number of single PE</a:t>
            </a:r>
          </a:p>
          <a:p>
            <a:r>
              <a:rPr lang="en-US" dirty="0" smtClean="0"/>
              <a:t>Measure all pulses following trigger</a:t>
            </a:r>
          </a:p>
          <a:p>
            <a:pPr lvl="1"/>
            <a:r>
              <a:rPr lang="en-US" dirty="0" smtClean="0"/>
              <a:t>Fit when pulses are close to each others</a:t>
            </a:r>
          </a:p>
          <a:p>
            <a:pPr lvl="1"/>
            <a:r>
              <a:rPr lang="en-US" dirty="0" smtClean="0"/>
              <a:t>Use scope time for late pules</a:t>
            </a:r>
          </a:p>
          <a:p>
            <a:pPr lvl="1"/>
            <a:r>
              <a:rPr lang="en-US" dirty="0" smtClean="0"/>
              <a:t>Built time difference distribution between trigger and next pulse </a:t>
            </a:r>
          </a:p>
        </p:txBody>
      </p:sp>
      <p:pic>
        <p:nvPicPr>
          <p:cNvPr id="10" name="Content Placeholder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3854693"/>
            <a:ext cx="4038600" cy="2279350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4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112" y="3963913"/>
            <a:ext cx="2988945" cy="28632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Amplitude and time after an avalanche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8" name="Content Placeholder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700808"/>
            <a:ext cx="5148064" cy="493151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88224" y="3962127"/>
            <a:ext cx="7761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KETEK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187624" y="5733256"/>
            <a:ext cx="1495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25ns recovery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515409" y="6093296"/>
            <a:ext cx="161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900ns recovery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475656" y="1988840"/>
            <a:ext cx="112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/>
              <a:t>Cross-talk</a:t>
            </a:r>
            <a:endParaRPr lang="en-CA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2051720" y="4725144"/>
            <a:ext cx="2686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Still a bit of hole diffusion?</a:t>
            </a:r>
            <a:endParaRPr lang="en-CA" dirty="0"/>
          </a:p>
        </p:txBody>
      </p:sp>
      <p:cxnSp>
        <p:nvCxnSpPr>
          <p:cNvPr id="16" name="Straight Arrow Connector 15"/>
          <p:cNvCxnSpPr>
            <a:stCxn id="14" idx="1"/>
          </p:cNvCxnSpPr>
          <p:nvPr/>
        </p:nvCxnSpPr>
        <p:spPr>
          <a:xfrm flipH="1" flipV="1">
            <a:off x="1619672" y="4293096"/>
            <a:ext cx="432048" cy="61671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Timing analysis at -100°C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52427" y="5489849"/>
            <a:ext cx="1852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 recovery plot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12467" y="2249489"/>
            <a:ext cx="1783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Improve this plot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4611"/>
            <a:ext cx="5504956" cy="5273389"/>
          </a:xfrm>
        </p:spPr>
      </p:pic>
      <p:sp>
        <p:nvSpPr>
          <p:cNvPr id="22" name="TextBox 21"/>
          <p:cNvSpPr txBox="1"/>
          <p:nvPr/>
        </p:nvSpPr>
        <p:spPr>
          <a:xfrm rot="16200000">
            <a:off x="1545272" y="5028295"/>
            <a:ext cx="1750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Scope dead time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 rot="16200000">
            <a:off x="3984658" y="5286376"/>
            <a:ext cx="1689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Dark noise edge</a:t>
            </a:r>
            <a:endParaRPr lang="en-US" dirty="0"/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3" cstate="print"/>
          <a:srcRect l="24480" t="43683" r="25589" b="13674"/>
          <a:stretch>
            <a:fillRect/>
          </a:stretch>
        </p:blipFill>
        <p:spPr bwMode="auto">
          <a:xfrm>
            <a:off x="5327576" y="1772816"/>
            <a:ext cx="3816424" cy="22898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3779912" y="1844824"/>
            <a:ext cx="1339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/>
              <a:t>Hamamatsu</a:t>
            </a:r>
          </a:p>
          <a:p>
            <a:r>
              <a:rPr lang="en-CA" b="1" dirty="0" smtClean="0">
                <a:solidFill>
                  <a:srgbClr val="FF0000"/>
                </a:solidFill>
              </a:rPr>
              <a:t>KETEK</a:t>
            </a:r>
            <a:endParaRPr lang="en-CA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64088" y="4437112"/>
            <a:ext cx="38568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Dark noise edge yields ~0.5Hz/mm2</a:t>
            </a:r>
          </a:p>
          <a:p>
            <a:r>
              <a:rPr lang="en-CA" dirty="0" smtClean="0"/>
              <a:t>But some not so clear issue with long</a:t>
            </a:r>
          </a:p>
          <a:p>
            <a:r>
              <a:rPr lang="en-CA" dirty="0" smtClean="0"/>
              <a:t>time constants</a:t>
            </a:r>
          </a:p>
          <a:p>
            <a:r>
              <a:rPr lang="en-CA" dirty="0" smtClean="0"/>
              <a:t>Short AP time constant ~2% probability</a:t>
            </a:r>
            <a:endParaRPr lang="en-CA" dirty="0"/>
          </a:p>
        </p:txBody>
      </p:sp>
      <p:sp>
        <p:nvSpPr>
          <p:cNvPr id="24" name="TextBox 23"/>
          <p:cNvSpPr txBox="1"/>
          <p:nvPr/>
        </p:nvSpPr>
        <p:spPr>
          <a:xfrm>
            <a:off x="3563888" y="2924944"/>
            <a:ext cx="16907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Poor fit. </a:t>
            </a:r>
          </a:p>
          <a:p>
            <a:r>
              <a:rPr lang="en-CA" dirty="0" smtClean="0"/>
              <a:t>Not exponential</a:t>
            </a:r>
            <a:endParaRPr lang="en-CA" dirty="0"/>
          </a:p>
        </p:txBody>
      </p:sp>
      <p:cxnSp>
        <p:nvCxnSpPr>
          <p:cNvPr id="26" name="Straight Arrow Connector 25"/>
          <p:cNvCxnSpPr>
            <a:stCxn id="24" idx="1"/>
          </p:cNvCxnSpPr>
          <p:nvPr/>
        </p:nvCxnSpPr>
        <p:spPr>
          <a:xfrm flipH="1">
            <a:off x="3203848" y="3248110"/>
            <a:ext cx="360040" cy="39691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38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Efficiency measurement at Stanford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 smtClean="0"/>
              <a:t>In </a:t>
            </a:r>
            <a:r>
              <a:rPr lang="en-CA" dirty="0" err="1" smtClean="0"/>
              <a:t>vaccum</a:t>
            </a:r>
            <a:endParaRPr lang="en-CA" dirty="0" smtClean="0"/>
          </a:p>
          <a:p>
            <a:r>
              <a:rPr lang="en-CA" dirty="0" smtClean="0"/>
              <a:t>Light source: </a:t>
            </a:r>
            <a:r>
              <a:rPr lang="en-CA" dirty="0" err="1" smtClean="0"/>
              <a:t>Xe</a:t>
            </a:r>
            <a:r>
              <a:rPr lang="en-CA" dirty="0" smtClean="0"/>
              <a:t> gas scintillation</a:t>
            </a:r>
          </a:p>
          <a:p>
            <a:r>
              <a:rPr lang="en-CA" dirty="0" smtClean="0"/>
              <a:t>Liquid nitrogen cooler</a:t>
            </a:r>
          </a:p>
          <a:p>
            <a:r>
              <a:rPr lang="en-CA" dirty="0" smtClean="0"/>
              <a:t>Use reference </a:t>
            </a:r>
            <a:r>
              <a:rPr lang="en-CA" dirty="0" err="1" smtClean="0"/>
              <a:t>Rxxx</a:t>
            </a:r>
            <a:r>
              <a:rPr lang="en-CA" dirty="0" smtClean="0"/>
              <a:t> PMT for light yield calibration</a:t>
            </a:r>
            <a:endParaRPr lang="en-CA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14494" t="15254" r="15603" b="8936"/>
          <a:stretch>
            <a:fillRect/>
          </a:stretch>
        </p:blipFill>
        <p:spPr bwMode="auto">
          <a:xfrm>
            <a:off x="0" y="2204864"/>
            <a:ext cx="4536504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Efficiency measurement at Stanford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15603" t="27889" r="18932" b="27889"/>
          <a:stretch>
            <a:fillRect/>
          </a:stretch>
        </p:blipFill>
        <p:spPr bwMode="auto">
          <a:xfrm>
            <a:off x="179512" y="2132856"/>
            <a:ext cx="8742704" cy="4149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Low radioactivity issue</a:t>
            </a:r>
            <a:endParaRPr lang="en-CA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Hoping to have the photo-detectors contribute less than 1% of total background</a:t>
            </a:r>
          </a:p>
          <a:p>
            <a:pPr lvl="1"/>
            <a:r>
              <a:rPr lang="en-CA" baseline="30000" dirty="0"/>
              <a:t>238</a:t>
            </a:r>
            <a:r>
              <a:rPr lang="en-CA" dirty="0"/>
              <a:t>U and </a:t>
            </a:r>
            <a:r>
              <a:rPr lang="en-CA" baseline="30000" dirty="0"/>
              <a:t>232</a:t>
            </a:r>
            <a:r>
              <a:rPr lang="en-CA" dirty="0"/>
              <a:t>Th are &lt;9mBq/kg (&lt;0.73pg/g) and &lt;43mBq/kg (&lt;10pg/g</a:t>
            </a:r>
            <a:r>
              <a:rPr lang="en-CA" dirty="0" smtClean="0"/>
              <a:t>)</a:t>
            </a:r>
          </a:p>
          <a:p>
            <a:pPr lvl="1"/>
            <a:r>
              <a:rPr lang="en-CA" dirty="0" smtClean="0"/>
              <a:t>Impossible to measure by counting: 1kg of material yield 1 count in 30h.</a:t>
            </a:r>
          </a:p>
          <a:p>
            <a:r>
              <a:rPr lang="en-CA" dirty="0" smtClean="0"/>
              <a:t>Assaying either by neutron activation in a reactor or Inductively Coupled Plasma Mass spectrometry</a:t>
            </a:r>
          </a:p>
          <a:p>
            <a:pPr lvl="1"/>
            <a:r>
              <a:rPr lang="en-CA" dirty="0" smtClean="0"/>
              <a:t>Measure content of stable isotopes and assume equilibrium</a:t>
            </a:r>
          </a:p>
          <a:p>
            <a:pPr lvl="1"/>
            <a:r>
              <a:rPr lang="en-CA" dirty="0" smtClean="0"/>
              <a:t>Assaying must happen in parallel with device characterization</a:t>
            </a:r>
          </a:p>
          <a:p>
            <a:r>
              <a:rPr lang="en-CA" dirty="0" smtClean="0"/>
              <a:t>Low radioactivity packaging: looking at bounding Silicon chip on quartz plates</a:t>
            </a:r>
          </a:p>
          <a:p>
            <a:pPr marL="457200" lvl="1" indent="0">
              <a:buNone/>
            </a:pPr>
            <a:r>
              <a:rPr lang="en-CA" dirty="0" smtClean="0"/>
              <a:t> 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The EXO concept</a:t>
            </a:r>
            <a:endParaRPr lang="en-CA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CA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Charge readout</a:t>
            </a:r>
          </a:p>
          <a:p>
            <a:pPr lvl="1"/>
            <a:r>
              <a:rPr lang="en-CA" dirty="0" smtClean="0"/>
              <a:t>2D position</a:t>
            </a:r>
          </a:p>
          <a:p>
            <a:pPr lvl="1"/>
            <a:r>
              <a:rPr lang="en-CA" dirty="0" smtClean="0"/>
              <a:t>Charge arrival time</a:t>
            </a:r>
          </a:p>
          <a:p>
            <a:pPr lvl="1"/>
            <a:r>
              <a:rPr lang="en-CA" dirty="0" smtClean="0"/>
              <a:t>Energy</a:t>
            </a:r>
          </a:p>
          <a:p>
            <a:r>
              <a:rPr lang="en-CA" dirty="0" smtClean="0"/>
              <a:t>Light readout</a:t>
            </a:r>
          </a:p>
          <a:p>
            <a:pPr lvl="1"/>
            <a:r>
              <a:rPr lang="en-CA" dirty="0" smtClean="0"/>
              <a:t>Timing resolution</a:t>
            </a:r>
          </a:p>
          <a:p>
            <a:pPr lvl="1"/>
            <a:r>
              <a:rPr lang="en-CA" dirty="0" smtClean="0"/>
              <a:t>Event start time</a:t>
            </a:r>
          </a:p>
          <a:p>
            <a:pPr lvl="2"/>
            <a:r>
              <a:rPr lang="en-CA" dirty="0" smtClean="0"/>
              <a:t>No need for good energy resolution</a:t>
            </a:r>
          </a:p>
          <a:p>
            <a:pPr lvl="1"/>
            <a:r>
              <a:rPr lang="en-CA" dirty="0" smtClean="0"/>
              <a:t>Energy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0055" t="23151" r="44452" b="37365"/>
          <a:stretch>
            <a:fillRect/>
          </a:stretch>
        </p:blipFill>
        <p:spPr bwMode="auto">
          <a:xfrm>
            <a:off x="1" y="2051499"/>
            <a:ext cx="4620964" cy="28176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Low radioactivity packaging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dirty="0" err="1" smtClean="0"/>
              <a:t>nEXO</a:t>
            </a:r>
            <a:r>
              <a:rPr lang="en-CA" dirty="0" smtClean="0"/>
              <a:t> requirements are extremely low</a:t>
            </a:r>
          </a:p>
          <a:p>
            <a:pPr lvl="1"/>
            <a:r>
              <a:rPr lang="en-CA" dirty="0" smtClean="0"/>
              <a:t>Much lower than dark matter experiments</a:t>
            </a:r>
          </a:p>
          <a:p>
            <a:r>
              <a:rPr lang="en-CA" dirty="0" smtClean="0"/>
              <a:t>Strategy:</a:t>
            </a:r>
          </a:p>
          <a:p>
            <a:pPr lvl="1"/>
            <a:r>
              <a:rPr lang="en-CA" dirty="0" smtClean="0"/>
              <a:t>Use as little material as possible</a:t>
            </a:r>
          </a:p>
          <a:p>
            <a:pPr lvl="2"/>
            <a:r>
              <a:rPr lang="en-CA" dirty="0" smtClean="0"/>
              <a:t>E.g. Mount MPPCs directly on Photo-detector Readout Board. I.e. Without carrier board. Make testing very cumbersome however</a:t>
            </a:r>
          </a:p>
          <a:p>
            <a:pPr lvl="1"/>
            <a:r>
              <a:rPr lang="en-CA" dirty="0" smtClean="0"/>
              <a:t>Assay every single pieces of material</a:t>
            </a:r>
          </a:p>
          <a:p>
            <a:pPr lvl="2"/>
            <a:r>
              <a:rPr lang="en-CA" dirty="0" smtClean="0"/>
              <a:t>EXO would like to assay raw materials (</a:t>
            </a:r>
            <a:r>
              <a:rPr lang="en-CA" dirty="0" err="1" smtClean="0"/>
              <a:t>e.g</a:t>
            </a:r>
            <a:r>
              <a:rPr lang="en-CA" dirty="0" smtClean="0"/>
              <a:t> wire bound, epoxy) before they get used in the final product</a:t>
            </a:r>
          </a:p>
          <a:p>
            <a:pPr lvl="3"/>
            <a:r>
              <a:rPr lang="en-CA" dirty="0" smtClean="0"/>
              <a:t>Assay a sample of silicon before packaging</a:t>
            </a:r>
          </a:p>
          <a:p>
            <a:pPr lvl="1"/>
            <a:r>
              <a:rPr lang="en-CA" dirty="0" smtClean="0"/>
              <a:t>Use Nuclear Activation for Enhanced sensitivity</a:t>
            </a:r>
          </a:p>
          <a:p>
            <a:pPr lvl="2"/>
            <a:endParaRPr lang="en-CA" dirty="0" smtClean="0"/>
          </a:p>
          <a:p>
            <a:pPr lvl="2"/>
            <a:endParaRPr lang="en-CA" dirty="0" smtClean="0"/>
          </a:p>
          <a:p>
            <a:pPr lvl="2"/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Low radioactivity material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 fontScale="62500" lnSpcReduction="20000"/>
          </a:bodyPr>
          <a:lstStyle/>
          <a:p>
            <a:r>
              <a:rPr lang="en-CA" dirty="0" smtClean="0"/>
              <a:t>Silicon is expected to be fine</a:t>
            </a:r>
          </a:p>
          <a:p>
            <a:pPr lvl="1"/>
            <a:r>
              <a:rPr lang="en-CA" dirty="0" smtClean="0"/>
              <a:t>Though, may depend on details...</a:t>
            </a:r>
          </a:p>
          <a:p>
            <a:r>
              <a:rPr lang="en-CA" dirty="0" smtClean="0"/>
              <a:t>Wire bound. Little material. Probably ok</a:t>
            </a:r>
          </a:p>
          <a:p>
            <a:r>
              <a:rPr lang="en-CA" dirty="0" smtClean="0"/>
              <a:t>Epoxy. Little material. Probably ok</a:t>
            </a:r>
          </a:p>
          <a:p>
            <a:pPr lvl="1"/>
            <a:r>
              <a:rPr lang="en-CA" dirty="0" smtClean="0"/>
              <a:t>Some Epoxies were found to be acceptable in EXO-200</a:t>
            </a:r>
          </a:p>
          <a:p>
            <a:pPr lvl="2"/>
            <a:r>
              <a:rPr lang="en-CA" dirty="0" smtClean="0"/>
              <a:t>Electrically conductive epoxies have not be tested though</a:t>
            </a:r>
          </a:p>
          <a:p>
            <a:pPr lvl="1"/>
            <a:r>
              <a:rPr lang="en-CA" dirty="0" smtClean="0"/>
              <a:t>Also possible issue with contamination of the liquid Xenon</a:t>
            </a:r>
          </a:p>
          <a:p>
            <a:r>
              <a:rPr lang="en-CA" dirty="0" smtClean="0"/>
              <a:t>Carrier board material. Significant amount of material (more than Silicon) so risky</a:t>
            </a:r>
          </a:p>
          <a:p>
            <a:pPr lvl="1"/>
            <a:r>
              <a:rPr lang="en-CA" dirty="0" smtClean="0"/>
              <a:t>EXO currently investigating using quark or </a:t>
            </a:r>
            <a:r>
              <a:rPr lang="en-CA" dirty="0" err="1" smtClean="0"/>
              <a:t>Saphire</a:t>
            </a:r>
            <a:endParaRPr lang="en-CA" dirty="0" smtClean="0"/>
          </a:p>
          <a:p>
            <a:r>
              <a:rPr lang="en-CA" dirty="0" smtClean="0"/>
              <a:t>Metal for electrical connection</a:t>
            </a:r>
          </a:p>
          <a:p>
            <a:pPr lvl="1"/>
            <a:r>
              <a:rPr lang="en-CA" dirty="0" smtClean="0"/>
              <a:t>Some copper has very low radioactivity. Can be provided by </a:t>
            </a:r>
            <a:r>
              <a:rPr lang="en-CA" dirty="0" err="1" smtClean="0"/>
              <a:t>nEXO</a:t>
            </a:r>
            <a:endParaRPr lang="en-CA" dirty="0" smtClean="0"/>
          </a:p>
          <a:p>
            <a:r>
              <a:rPr lang="en-CA" dirty="0" smtClean="0"/>
              <a:t>Solder for board to board connections </a:t>
            </a:r>
          </a:p>
          <a:p>
            <a:pPr lvl="1"/>
            <a:r>
              <a:rPr lang="en-CA" dirty="0" smtClean="0"/>
              <a:t>Can be very radioactive and should be avoided as much as possible</a:t>
            </a:r>
          </a:p>
          <a:p>
            <a:r>
              <a:rPr lang="en-CA" dirty="0" smtClean="0"/>
              <a:t>Other possible materials: optical thin films, window in front of the MPPC will have to be assayed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Large area readout issues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9512" y="1851322"/>
            <a:ext cx="2809805" cy="4525963"/>
          </a:xfrm>
        </p:spPr>
        <p:txBody>
          <a:bodyPr>
            <a:normAutofit fontScale="92500" lnSpcReduction="20000"/>
          </a:bodyPr>
          <a:lstStyle/>
          <a:p>
            <a:r>
              <a:rPr lang="en-CA" dirty="0" smtClean="0"/>
              <a:t>PD area~4m2</a:t>
            </a:r>
          </a:p>
          <a:p>
            <a:r>
              <a:rPr lang="en-CA" dirty="0" smtClean="0"/>
              <a:t># channel~ 100-10,000</a:t>
            </a:r>
          </a:p>
          <a:p>
            <a:r>
              <a:rPr lang="en-CA" dirty="0" smtClean="0"/>
              <a:t>Channel area up to 20×20cm</a:t>
            </a:r>
            <a:r>
              <a:rPr lang="en-CA" baseline="30000" dirty="0" smtClean="0"/>
              <a:t>2</a:t>
            </a:r>
          </a:p>
          <a:p>
            <a:r>
              <a:rPr lang="en-CA" dirty="0" smtClean="0"/>
              <a:t>Common base option may work</a:t>
            </a:r>
          </a:p>
          <a:p>
            <a:pPr lvl="1"/>
            <a:r>
              <a:rPr lang="en-CA" dirty="0" smtClean="0"/>
              <a:t>Single photon identification compromise with &gt;10nF</a:t>
            </a:r>
          </a:p>
          <a:p>
            <a:r>
              <a:rPr lang="en-CA" dirty="0" smtClean="0"/>
              <a:t>Total power &lt; 50W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8" name="Picture 7" descr="Screen Shot 2014-05-11 at 5.29.13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325" y="3337917"/>
            <a:ext cx="6162675" cy="1571625"/>
          </a:xfrm>
          <a:prstGeom prst="rect">
            <a:avLst/>
          </a:prstGeom>
        </p:spPr>
      </p:pic>
      <p:pic>
        <p:nvPicPr>
          <p:cNvPr id="9" name="Picture 8" descr="Screen Shot 2014-05-11 at 5.29.02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317" y="4891385"/>
            <a:ext cx="6172200" cy="1485900"/>
          </a:xfrm>
          <a:prstGeom prst="rect">
            <a:avLst/>
          </a:prstGeom>
        </p:spPr>
      </p:pic>
      <p:pic>
        <p:nvPicPr>
          <p:cNvPr id="10" name="Picture 9" descr="Screen Shot 2014-05-11 at 5.28.10 PM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765" y="1670209"/>
            <a:ext cx="6105525" cy="16192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593868" y="2142530"/>
            <a:ext cx="1282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MPPC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3x3 mm</a:t>
            </a:r>
            <a:r>
              <a:rPr lang="en-US" baseline="30000" dirty="0" smtClean="0">
                <a:solidFill>
                  <a:schemeClr val="bg1"/>
                </a:solidFill>
              </a:rPr>
              <a:t>2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0.32 </a:t>
            </a:r>
            <a:r>
              <a:rPr lang="en-US" dirty="0" err="1" smtClean="0">
                <a:solidFill>
                  <a:schemeClr val="bg1"/>
                </a:solidFill>
              </a:rPr>
              <a:t>nF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588972" y="3501008"/>
            <a:ext cx="20154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MPPC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3x3 mm</a:t>
            </a:r>
            <a:r>
              <a:rPr lang="en-US" baseline="30000" dirty="0" smtClean="0">
                <a:solidFill>
                  <a:schemeClr val="bg1"/>
                </a:solidFill>
              </a:rPr>
              <a:t>2 </a:t>
            </a:r>
            <a:r>
              <a:rPr lang="en-US" dirty="0" smtClean="0">
                <a:solidFill>
                  <a:schemeClr val="bg1"/>
                </a:solidFill>
              </a:rPr>
              <a:t>+ 6.6 </a:t>
            </a:r>
            <a:r>
              <a:rPr lang="en-US" dirty="0" err="1" smtClean="0">
                <a:solidFill>
                  <a:schemeClr val="bg1"/>
                </a:solidFill>
              </a:rPr>
              <a:t>nF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~1.4×1.4cm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endParaRPr lang="en-US" baseline="300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571499" y="5085184"/>
            <a:ext cx="2263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MPPC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3x3 mm</a:t>
            </a:r>
            <a:r>
              <a:rPr lang="en-US" baseline="30000" dirty="0" smtClean="0">
                <a:solidFill>
                  <a:schemeClr val="bg1"/>
                </a:solidFill>
              </a:rPr>
              <a:t>2 </a:t>
            </a:r>
            <a:r>
              <a:rPr lang="en-US" dirty="0" smtClean="0">
                <a:solidFill>
                  <a:schemeClr val="bg1"/>
                </a:solidFill>
              </a:rPr>
              <a:t> + 15 </a:t>
            </a:r>
            <a:r>
              <a:rPr lang="en-US" dirty="0" err="1" smtClean="0">
                <a:solidFill>
                  <a:schemeClr val="bg1"/>
                </a:solidFill>
              </a:rPr>
              <a:t>nF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~2×2cm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endParaRPr lang="en-US" baseline="300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76568" y="626271"/>
            <a:ext cx="958853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400" b="1" dirty="0" smtClean="0"/>
              <a:t>G. Visser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16018" y="6377285"/>
            <a:ext cx="2145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G. </a:t>
            </a:r>
            <a:r>
              <a:rPr lang="en-US" dirty="0" err="1" smtClean="0"/>
              <a:t>Visser</a:t>
            </a:r>
            <a:r>
              <a:rPr lang="en-US" dirty="0" smtClean="0"/>
              <a:t> (Indiana U.)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>
          <a:xfrm>
            <a:off x="2195736" y="274638"/>
            <a:ext cx="5184576" cy="1143000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Possible readout configuration</a:t>
            </a:r>
            <a:endParaRPr lang="en-CA" dirty="0"/>
          </a:p>
        </p:txBody>
      </p:sp>
      <p:sp>
        <p:nvSpPr>
          <p:cNvPr id="28" name="Content Placeholder 27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 smtClean="0"/>
              <a:t>Photo-detectors</a:t>
            </a:r>
          </a:p>
          <a:p>
            <a:pPr lvl="1"/>
            <a:r>
              <a:rPr lang="en-CA" dirty="0" smtClean="0"/>
              <a:t>2</a:t>
            </a:r>
            <a:r>
              <a:rPr lang="en-CA" dirty="0"/>
              <a:t>×</a:t>
            </a:r>
            <a:r>
              <a:rPr lang="en-CA" dirty="0" smtClean="0"/>
              <a:t>2cm</a:t>
            </a:r>
            <a:r>
              <a:rPr lang="en-CA" baseline="30000" dirty="0" smtClean="0"/>
              <a:t>2</a:t>
            </a:r>
          </a:p>
          <a:p>
            <a:r>
              <a:rPr lang="en-CA" dirty="0" smtClean="0"/>
              <a:t>Carrier card</a:t>
            </a:r>
          </a:p>
          <a:p>
            <a:pPr lvl="1"/>
            <a:r>
              <a:rPr lang="en-CA" dirty="0" smtClean="0"/>
              <a:t>Holding photo-detector</a:t>
            </a:r>
          </a:p>
          <a:p>
            <a:pPr lvl="2"/>
            <a:r>
              <a:rPr lang="en-CA" dirty="0" smtClean="0"/>
              <a:t>May not be needed</a:t>
            </a:r>
          </a:p>
          <a:p>
            <a:pPr lvl="1"/>
            <a:r>
              <a:rPr lang="en-CA" dirty="0" smtClean="0"/>
              <a:t>2.2</a:t>
            </a:r>
            <a:r>
              <a:rPr lang="en-CA" dirty="0"/>
              <a:t>×</a:t>
            </a:r>
            <a:r>
              <a:rPr lang="en-CA" dirty="0" smtClean="0"/>
              <a:t>2.2cm</a:t>
            </a:r>
            <a:r>
              <a:rPr lang="en-CA" baseline="30000" dirty="0" smtClean="0"/>
              <a:t>2</a:t>
            </a:r>
          </a:p>
          <a:p>
            <a:r>
              <a:rPr lang="en-CA" dirty="0" smtClean="0"/>
              <a:t>Support and connection board</a:t>
            </a:r>
          </a:p>
          <a:p>
            <a:pPr lvl="1"/>
            <a:r>
              <a:rPr lang="en-CA" dirty="0" smtClean="0"/>
              <a:t>16 readout ASICs on the back side</a:t>
            </a:r>
          </a:p>
          <a:p>
            <a:pPr lvl="1"/>
            <a:r>
              <a:rPr lang="en-CA" dirty="0" smtClean="0"/>
              <a:t>All connections on the back side</a:t>
            </a:r>
            <a:endParaRPr lang="en-CA" dirty="0"/>
          </a:p>
        </p:txBody>
      </p:sp>
      <p:grpSp>
        <p:nvGrpSpPr>
          <p:cNvPr id="2" name="Group 24"/>
          <p:cNvGrpSpPr/>
          <p:nvPr/>
        </p:nvGrpSpPr>
        <p:grpSpPr>
          <a:xfrm rot="5400000">
            <a:off x="-1489812" y="3226116"/>
            <a:ext cx="6336000" cy="405064"/>
            <a:chOff x="1511664" y="5085184"/>
            <a:chExt cx="6336000" cy="405064"/>
          </a:xfrm>
        </p:grpSpPr>
        <p:sp>
          <p:nvSpPr>
            <p:cNvPr id="4" name="Rectangle 3"/>
            <p:cNvSpPr/>
            <p:nvPr/>
          </p:nvSpPr>
          <p:spPr>
            <a:xfrm>
              <a:off x="1547664" y="5085184"/>
              <a:ext cx="720000" cy="72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" name="Rectangle 4"/>
            <p:cNvSpPr/>
            <p:nvPr/>
          </p:nvSpPr>
          <p:spPr>
            <a:xfrm>
              <a:off x="2339664" y="5085184"/>
              <a:ext cx="720000" cy="72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511664" y="5157184"/>
              <a:ext cx="792000" cy="1440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303664" y="5157184"/>
              <a:ext cx="792000" cy="144000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3" name="Group 7"/>
            <p:cNvGrpSpPr/>
            <p:nvPr/>
          </p:nvGrpSpPr>
          <p:grpSpPr>
            <a:xfrm>
              <a:off x="3095664" y="5085184"/>
              <a:ext cx="1584000" cy="216000"/>
              <a:chOff x="836400" y="3752400"/>
              <a:chExt cx="1584000" cy="216000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872400" y="3752400"/>
                <a:ext cx="720000" cy="72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1664400" y="3752400"/>
                <a:ext cx="720000" cy="72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836400" y="3824400"/>
                <a:ext cx="792000" cy="1440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628400" y="3824400"/>
                <a:ext cx="792000" cy="1440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8" name="Group 12"/>
            <p:cNvGrpSpPr/>
            <p:nvPr/>
          </p:nvGrpSpPr>
          <p:grpSpPr>
            <a:xfrm>
              <a:off x="4679664" y="5085184"/>
              <a:ext cx="3168000" cy="216000"/>
              <a:chOff x="836400" y="3752400"/>
              <a:chExt cx="3168000" cy="216000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872400" y="3752400"/>
                <a:ext cx="720000" cy="72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1664400" y="3752400"/>
                <a:ext cx="720000" cy="72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836400" y="3824400"/>
                <a:ext cx="792000" cy="1440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628400" y="3824400"/>
                <a:ext cx="792000" cy="14400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13" name="Group 36"/>
              <p:cNvGrpSpPr/>
              <p:nvPr/>
            </p:nvGrpSpPr>
            <p:grpSpPr>
              <a:xfrm>
                <a:off x="2420400" y="3752400"/>
                <a:ext cx="1584000" cy="216000"/>
                <a:chOff x="836400" y="3752400"/>
                <a:chExt cx="1584000" cy="216000"/>
              </a:xfrm>
            </p:grpSpPr>
            <p:sp>
              <p:nvSpPr>
                <p:cNvPr id="19" name="Rectangle 18"/>
                <p:cNvSpPr/>
                <p:nvPr/>
              </p:nvSpPr>
              <p:spPr>
                <a:xfrm>
                  <a:off x="872400" y="3752400"/>
                  <a:ext cx="720000" cy="72000"/>
                </a:xfrm>
                <a:prstGeom prst="rect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0" name="Rectangle 19"/>
                <p:cNvSpPr/>
                <p:nvPr/>
              </p:nvSpPr>
              <p:spPr>
                <a:xfrm>
                  <a:off x="1664400" y="3752400"/>
                  <a:ext cx="720000" cy="72000"/>
                </a:xfrm>
                <a:prstGeom prst="rect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1" name="Rectangle 20"/>
                <p:cNvSpPr/>
                <p:nvPr/>
              </p:nvSpPr>
              <p:spPr>
                <a:xfrm>
                  <a:off x="836400" y="3824400"/>
                  <a:ext cx="792000" cy="144000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2" name="Rectangle 21"/>
                <p:cNvSpPr/>
                <p:nvPr/>
              </p:nvSpPr>
              <p:spPr>
                <a:xfrm>
                  <a:off x="1628400" y="3824400"/>
                  <a:ext cx="792000" cy="144000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sp>
          <p:nvSpPr>
            <p:cNvPr id="23" name="Rectangle 22"/>
            <p:cNvSpPr/>
            <p:nvPr/>
          </p:nvSpPr>
          <p:spPr>
            <a:xfrm>
              <a:off x="1511664" y="5301184"/>
              <a:ext cx="6336000" cy="144016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391552" y="5418240"/>
              <a:ext cx="648072" cy="72008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827584" y="3212976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ASIC</a:t>
            </a:r>
            <a:endParaRPr lang="en-CA" dirty="0"/>
          </a:p>
        </p:txBody>
      </p:sp>
      <p:sp>
        <p:nvSpPr>
          <p:cNvPr id="33" name="TextBox 32"/>
          <p:cNvSpPr txBox="1"/>
          <p:nvPr/>
        </p:nvSpPr>
        <p:spPr>
          <a:xfrm>
            <a:off x="1979712" y="2060848"/>
            <a:ext cx="1700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Photo-detectors</a:t>
            </a:r>
            <a:endParaRPr lang="en-CA" dirty="0"/>
          </a:p>
        </p:txBody>
      </p:sp>
      <p:sp>
        <p:nvSpPr>
          <p:cNvPr id="34" name="TextBox 33"/>
          <p:cNvSpPr txBox="1"/>
          <p:nvPr/>
        </p:nvSpPr>
        <p:spPr>
          <a:xfrm>
            <a:off x="1979712" y="4581128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Carrier cards</a:t>
            </a:r>
            <a:endParaRPr lang="en-CA" dirty="0"/>
          </a:p>
        </p:txBody>
      </p:sp>
      <p:cxnSp>
        <p:nvCxnSpPr>
          <p:cNvPr id="36" name="Straight Arrow Connector 35"/>
          <p:cNvCxnSpPr>
            <a:stCxn id="33" idx="1"/>
            <a:endCxn id="10" idx="0"/>
          </p:cNvCxnSpPr>
          <p:nvPr/>
        </p:nvCxnSpPr>
        <p:spPr>
          <a:xfrm flipH="1">
            <a:off x="1880720" y="2245514"/>
            <a:ext cx="98992" cy="7871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3" idx="1"/>
            <a:endCxn id="9" idx="0"/>
          </p:cNvCxnSpPr>
          <p:nvPr/>
        </p:nvCxnSpPr>
        <p:spPr>
          <a:xfrm flipH="1" flipV="1">
            <a:off x="1880720" y="2240648"/>
            <a:ext cx="98992" cy="48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4" idx="1"/>
            <a:endCxn id="17" idx="0"/>
          </p:cNvCxnSpPr>
          <p:nvPr/>
        </p:nvCxnSpPr>
        <p:spPr>
          <a:xfrm flipH="1" flipV="1">
            <a:off x="1808720" y="4616648"/>
            <a:ext cx="170992" cy="14914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4" idx="1"/>
            <a:endCxn id="16" idx="0"/>
          </p:cNvCxnSpPr>
          <p:nvPr/>
        </p:nvCxnSpPr>
        <p:spPr>
          <a:xfrm flipH="1" flipV="1">
            <a:off x="1808720" y="3824648"/>
            <a:ext cx="170992" cy="94114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51520" y="4581128"/>
            <a:ext cx="13420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Support and</a:t>
            </a:r>
          </a:p>
          <a:p>
            <a:r>
              <a:rPr lang="en-CA" dirty="0" smtClean="0"/>
              <a:t>Connection</a:t>
            </a:r>
          </a:p>
          <a:p>
            <a:r>
              <a:rPr lang="en-CA" dirty="0" smtClean="0"/>
              <a:t> board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5896" y="274638"/>
            <a:ext cx="3888432" cy="1143000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Possible configuration 2 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7904" y="1600200"/>
            <a:ext cx="4978896" cy="4525963"/>
          </a:xfrm>
        </p:spPr>
        <p:txBody>
          <a:bodyPr>
            <a:normAutofit lnSpcReduction="10000"/>
          </a:bodyPr>
          <a:lstStyle/>
          <a:p>
            <a:r>
              <a:rPr lang="en-CA" dirty="0" smtClean="0"/>
              <a:t>16 ASICs per photo-detector readout boards (PRB)</a:t>
            </a:r>
          </a:p>
          <a:p>
            <a:r>
              <a:rPr lang="en-CA" dirty="0" smtClean="0"/>
              <a:t>1 coincidence unit per PRB and possibly ADC and timing capabilities</a:t>
            </a:r>
          </a:p>
          <a:p>
            <a:r>
              <a:rPr lang="en-CA" dirty="0" smtClean="0"/>
              <a:t>Would require ~24 PRBs</a:t>
            </a:r>
          </a:p>
          <a:p>
            <a:pPr lvl="1"/>
            <a:r>
              <a:rPr lang="en-CA" dirty="0" smtClean="0"/>
              <a:t>x2 segmentation in z</a:t>
            </a:r>
          </a:p>
          <a:p>
            <a:pPr lvl="1"/>
            <a:r>
              <a:rPr lang="en-CA" dirty="0" smtClean="0"/>
              <a:t>x12 in azimuth</a:t>
            </a:r>
          </a:p>
          <a:p>
            <a:r>
              <a:rPr lang="en-CA" dirty="0" smtClean="0"/>
              <a:t>Total number of photo-detectors</a:t>
            </a:r>
          </a:p>
          <a:p>
            <a:endParaRPr lang="en-CA" dirty="0" smtClean="0"/>
          </a:p>
          <a:p>
            <a:endParaRPr lang="en-CA" dirty="0" smtClean="0"/>
          </a:p>
        </p:txBody>
      </p:sp>
      <p:grpSp>
        <p:nvGrpSpPr>
          <p:cNvPr id="3" name="Group 1034"/>
          <p:cNvGrpSpPr>
            <a:grpSpLocks noChangeAspect="1"/>
          </p:cNvGrpSpPr>
          <p:nvPr/>
        </p:nvGrpSpPr>
        <p:grpSpPr>
          <a:xfrm rot="5400000">
            <a:off x="-1044466" y="2276713"/>
            <a:ext cx="5760003" cy="2880000"/>
            <a:chOff x="720000" y="2880000"/>
            <a:chExt cx="5760000" cy="2880000"/>
          </a:xfrm>
        </p:grpSpPr>
        <p:sp>
          <p:nvSpPr>
            <p:cNvPr id="6" name="Rectangle 5"/>
            <p:cNvSpPr/>
            <p:nvPr/>
          </p:nvSpPr>
          <p:spPr>
            <a:xfrm>
              <a:off x="720000" y="2880000"/>
              <a:ext cx="180000" cy="180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Rectangle 6"/>
            <p:cNvSpPr/>
            <p:nvPr/>
          </p:nvSpPr>
          <p:spPr>
            <a:xfrm>
              <a:off x="900000" y="2880000"/>
              <a:ext cx="180000" cy="180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20000" y="3060000"/>
              <a:ext cx="180000" cy="180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Rectangle 8"/>
            <p:cNvSpPr/>
            <p:nvPr/>
          </p:nvSpPr>
          <p:spPr>
            <a:xfrm>
              <a:off x="900000" y="3060000"/>
              <a:ext cx="180000" cy="180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5" name="Group 13"/>
            <p:cNvGrpSpPr/>
            <p:nvPr/>
          </p:nvGrpSpPr>
          <p:grpSpPr>
            <a:xfrm>
              <a:off x="1080000" y="3240000"/>
              <a:ext cx="360000" cy="360000"/>
              <a:chOff x="872400" y="3032400"/>
              <a:chExt cx="360000" cy="360000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14" name="Group 22"/>
            <p:cNvGrpSpPr/>
            <p:nvPr/>
          </p:nvGrpSpPr>
          <p:grpSpPr>
            <a:xfrm>
              <a:off x="720000" y="3240000"/>
              <a:ext cx="360000" cy="360000"/>
              <a:chOff x="872400" y="3032400"/>
              <a:chExt cx="360000" cy="360000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15" name="Group 27"/>
            <p:cNvGrpSpPr/>
            <p:nvPr/>
          </p:nvGrpSpPr>
          <p:grpSpPr>
            <a:xfrm>
              <a:off x="1080000" y="2880000"/>
              <a:ext cx="360000" cy="360000"/>
              <a:chOff x="872400" y="3032400"/>
              <a:chExt cx="360000" cy="36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16" name="Group 51"/>
            <p:cNvGrpSpPr/>
            <p:nvPr/>
          </p:nvGrpSpPr>
          <p:grpSpPr>
            <a:xfrm>
              <a:off x="1440000" y="2880000"/>
              <a:ext cx="720000" cy="720000"/>
              <a:chOff x="872400" y="3032400"/>
              <a:chExt cx="720000" cy="720000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17" name="Group 36"/>
              <p:cNvGrpSpPr/>
              <p:nvPr/>
            </p:nvGrpSpPr>
            <p:grpSpPr>
              <a:xfrm>
                <a:off x="123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38" name="Rectangle 37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9" name="Rectangle 38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0" name="Rectangle 39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18" name="Group 41"/>
              <p:cNvGrpSpPr/>
              <p:nvPr/>
            </p:nvGrpSpPr>
            <p:grpSpPr>
              <a:xfrm>
                <a:off x="87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5" name="Rectangle 44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19" name="Group 46"/>
              <p:cNvGrpSpPr/>
              <p:nvPr/>
            </p:nvGrpSpPr>
            <p:grpSpPr>
              <a:xfrm>
                <a:off x="1232400" y="303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48" name="Rectangle 47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sp>
          <p:nvSpPr>
            <p:cNvPr id="53" name="Rectangle 52"/>
            <p:cNvSpPr/>
            <p:nvPr/>
          </p:nvSpPr>
          <p:spPr>
            <a:xfrm>
              <a:off x="720000" y="2880000"/>
              <a:ext cx="1440000" cy="720000"/>
            </a:xfrm>
            <a:prstGeom prst="rect">
              <a:avLst/>
            </a:prstGeom>
            <a:noFill/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20" name="Group 93"/>
            <p:cNvGrpSpPr/>
            <p:nvPr/>
          </p:nvGrpSpPr>
          <p:grpSpPr>
            <a:xfrm>
              <a:off x="2160000" y="2880000"/>
              <a:ext cx="1440000" cy="720000"/>
              <a:chOff x="872400" y="3032400"/>
              <a:chExt cx="1440000" cy="720000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21" name="Group 57"/>
              <p:cNvGrpSpPr/>
              <p:nvPr/>
            </p:nvGrpSpPr>
            <p:grpSpPr>
              <a:xfrm>
                <a:off x="123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59" name="Rectangle 58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0" name="Rectangle 59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2" name="Group 62"/>
              <p:cNvGrpSpPr/>
              <p:nvPr/>
            </p:nvGrpSpPr>
            <p:grpSpPr>
              <a:xfrm>
                <a:off x="87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64" name="Rectangle 63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5" name="Rectangle 64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67" name="Rectangle 66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3" name="Group 67"/>
              <p:cNvGrpSpPr/>
              <p:nvPr/>
            </p:nvGrpSpPr>
            <p:grpSpPr>
              <a:xfrm>
                <a:off x="1232400" y="303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69" name="Rectangle 68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8" name="Group 72"/>
              <p:cNvGrpSpPr/>
              <p:nvPr/>
            </p:nvGrpSpPr>
            <p:grpSpPr>
              <a:xfrm>
                <a:off x="1592400" y="3032400"/>
                <a:ext cx="720000" cy="720000"/>
                <a:chOff x="872400" y="3032400"/>
                <a:chExt cx="720000" cy="720000"/>
              </a:xfrm>
            </p:grpSpPr>
            <p:sp>
              <p:nvSpPr>
                <p:cNvPr id="74" name="Rectangle 73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5" name="Rectangle 74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6" name="Rectangle 75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764" name="Group 7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89" name="Rectangle 3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0" name="Rectangle 3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1" name="Rectangle 90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2" name="Rectangle 91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765" name="Group 41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85" name="Rectangle 84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6" name="Rectangle 85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7" name="Rectangle 86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8" name="Rectangle 87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766" name="Group 46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81" name="Rectangle 80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2" name="Rectangle 81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3" name="Rectangle 82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4" name="Rectangle 83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</p:grpSp>
          <p:sp>
            <p:nvSpPr>
              <p:cNvPr id="93" name="Rectangle 92"/>
              <p:cNvSpPr/>
              <p:nvPr/>
            </p:nvSpPr>
            <p:spPr>
              <a:xfrm>
                <a:off x="872400" y="3032400"/>
                <a:ext cx="1440000" cy="720000"/>
              </a:xfrm>
              <a:prstGeom prst="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767" name="Group 134"/>
            <p:cNvGrpSpPr/>
            <p:nvPr/>
          </p:nvGrpSpPr>
          <p:grpSpPr>
            <a:xfrm>
              <a:off x="3600000" y="2880000"/>
              <a:ext cx="1440000" cy="720000"/>
              <a:chOff x="872400" y="3032400"/>
              <a:chExt cx="1440000" cy="720000"/>
            </a:xfrm>
          </p:grpSpPr>
          <p:sp>
            <p:nvSpPr>
              <p:cNvPr id="136" name="Rectangle 135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7" name="Rectangle 136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9" name="Rectangle 138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37" name="Group 57"/>
              <p:cNvGrpSpPr/>
              <p:nvPr/>
            </p:nvGrpSpPr>
            <p:grpSpPr>
              <a:xfrm>
                <a:off x="123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172" name="Rectangle 171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73" name="Rectangle 172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74" name="Rectangle 173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75" name="Rectangle 174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42" name="Group 62"/>
              <p:cNvGrpSpPr/>
              <p:nvPr/>
            </p:nvGrpSpPr>
            <p:grpSpPr>
              <a:xfrm>
                <a:off x="87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168" name="Rectangle 167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69" name="Rectangle 168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70" name="Rectangle 169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71" name="Rectangle 170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47" name="Group 67"/>
              <p:cNvGrpSpPr/>
              <p:nvPr/>
            </p:nvGrpSpPr>
            <p:grpSpPr>
              <a:xfrm>
                <a:off x="1232400" y="303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164" name="Rectangle 163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65" name="Rectangle 164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66" name="Rectangle 165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67" name="Rectangle 166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52" name="Group 72"/>
              <p:cNvGrpSpPr/>
              <p:nvPr/>
            </p:nvGrpSpPr>
            <p:grpSpPr>
              <a:xfrm>
                <a:off x="1592400" y="3032400"/>
                <a:ext cx="720000" cy="720000"/>
                <a:chOff x="872400" y="3032400"/>
                <a:chExt cx="720000" cy="720000"/>
              </a:xfrm>
            </p:grpSpPr>
            <p:sp>
              <p:nvSpPr>
                <p:cNvPr id="145" name="Rectangle 144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46" name="Rectangle 145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47" name="Rectangle 146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48" name="Rectangle 147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58" name="Group 7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160" name="Rectangle 3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61" name="Rectangle 3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62" name="Rectangle 161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63" name="Rectangle 162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63" name="Group 41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156" name="Rectangle 155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57" name="Rectangle 156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58" name="Rectangle 157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59" name="Rectangle 158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773" name="Group 46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152" name="Rectangle 151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53" name="Rectangle 152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54" name="Rectangle 153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55" name="Rectangle 154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</p:grpSp>
          <p:sp>
            <p:nvSpPr>
              <p:cNvPr id="144" name="Rectangle 143"/>
              <p:cNvSpPr/>
              <p:nvPr/>
            </p:nvSpPr>
            <p:spPr>
              <a:xfrm>
                <a:off x="872400" y="3032400"/>
                <a:ext cx="1440000" cy="720000"/>
              </a:xfrm>
              <a:prstGeom prst="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774" name="Group 175"/>
            <p:cNvGrpSpPr/>
            <p:nvPr/>
          </p:nvGrpSpPr>
          <p:grpSpPr>
            <a:xfrm>
              <a:off x="5040000" y="2880000"/>
              <a:ext cx="1440000" cy="720000"/>
              <a:chOff x="872400" y="3032400"/>
              <a:chExt cx="1440000" cy="720000"/>
            </a:xfrm>
          </p:grpSpPr>
          <p:sp>
            <p:nvSpPr>
              <p:cNvPr id="177" name="Rectangle 176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79" name="Rectangle 178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80" name="Rectangle 179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775" name="Group 57"/>
              <p:cNvGrpSpPr/>
              <p:nvPr/>
            </p:nvGrpSpPr>
            <p:grpSpPr>
              <a:xfrm>
                <a:off x="123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213" name="Rectangle 212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14" name="Rectangle 213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15" name="Rectangle 214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16" name="Rectangle 215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804" name="Group 62"/>
              <p:cNvGrpSpPr/>
              <p:nvPr/>
            </p:nvGrpSpPr>
            <p:grpSpPr>
              <a:xfrm>
                <a:off x="87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209" name="Rectangle 208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10" name="Rectangle 209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11" name="Rectangle 210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12" name="Rectangle 211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805" name="Group 67"/>
              <p:cNvGrpSpPr/>
              <p:nvPr/>
            </p:nvGrpSpPr>
            <p:grpSpPr>
              <a:xfrm>
                <a:off x="1232400" y="303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205" name="Rectangle 204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06" name="Rectangle 205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07" name="Rectangle 206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08" name="Rectangle 207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806" name="Group 72"/>
              <p:cNvGrpSpPr/>
              <p:nvPr/>
            </p:nvGrpSpPr>
            <p:grpSpPr>
              <a:xfrm>
                <a:off x="1592400" y="3032400"/>
                <a:ext cx="720000" cy="720000"/>
                <a:chOff x="872400" y="3032400"/>
                <a:chExt cx="720000" cy="720000"/>
              </a:xfrm>
            </p:grpSpPr>
            <p:sp>
              <p:nvSpPr>
                <p:cNvPr id="186" name="Rectangle 185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87" name="Rectangle 186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88" name="Rectangle 187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89" name="Rectangle 188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807" name="Group 7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201" name="Rectangle 3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02" name="Rectangle 3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03" name="Rectangle 202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04" name="Rectangle 203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13" name="Group 41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197" name="Rectangle 196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98" name="Rectangle 197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99" name="Rectangle 198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00" name="Rectangle 199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14" name="Group 46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193" name="Rectangle 192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94" name="Rectangle 193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95" name="Rectangle 194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96" name="Rectangle 195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</p:grpSp>
          <p:sp>
            <p:nvSpPr>
              <p:cNvPr id="185" name="Rectangle 184"/>
              <p:cNvSpPr/>
              <p:nvPr/>
            </p:nvSpPr>
            <p:spPr>
              <a:xfrm>
                <a:off x="872400" y="3032400"/>
                <a:ext cx="1440000" cy="720000"/>
              </a:xfrm>
              <a:prstGeom prst="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815" name="Group 379"/>
            <p:cNvGrpSpPr/>
            <p:nvPr/>
          </p:nvGrpSpPr>
          <p:grpSpPr>
            <a:xfrm>
              <a:off x="720000" y="3600000"/>
              <a:ext cx="5760000" cy="720000"/>
              <a:chOff x="872400" y="3032400"/>
              <a:chExt cx="5760000" cy="720000"/>
            </a:xfrm>
          </p:grpSpPr>
          <p:sp>
            <p:nvSpPr>
              <p:cNvPr id="217" name="Rectangle 216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8" name="Rectangle 217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9" name="Rectangle 218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0" name="Rectangle 219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68" name="Group 220"/>
              <p:cNvGrpSpPr/>
              <p:nvPr/>
            </p:nvGrpSpPr>
            <p:grpSpPr>
              <a:xfrm>
                <a:off x="123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222" name="Rectangle 221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23" name="Rectangle 222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24" name="Rectangle 223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25" name="Rectangle 224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73" name="Group 225"/>
              <p:cNvGrpSpPr/>
              <p:nvPr/>
            </p:nvGrpSpPr>
            <p:grpSpPr>
              <a:xfrm>
                <a:off x="87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227" name="Rectangle 226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28" name="Rectangle 227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29" name="Rectangle 228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30" name="Rectangle 229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78" name="Group 230"/>
              <p:cNvGrpSpPr/>
              <p:nvPr/>
            </p:nvGrpSpPr>
            <p:grpSpPr>
              <a:xfrm>
                <a:off x="1232400" y="303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232" name="Rectangle 231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33" name="Rectangle 232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34" name="Rectangle 233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35" name="Rectangle 234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79" name="Group 235"/>
              <p:cNvGrpSpPr/>
              <p:nvPr/>
            </p:nvGrpSpPr>
            <p:grpSpPr>
              <a:xfrm>
                <a:off x="1592400" y="3032400"/>
                <a:ext cx="720000" cy="720000"/>
                <a:chOff x="872400" y="3032400"/>
                <a:chExt cx="720000" cy="720000"/>
              </a:xfrm>
            </p:grpSpPr>
            <p:sp>
              <p:nvSpPr>
                <p:cNvPr id="237" name="Rectangle 236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38" name="Rectangle 237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39" name="Rectangle 238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40" name="Rectangle 239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80" name="Group 240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252" name="Rectangle 3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53" name="Rectangle 3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54" name="Rectangle 253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55" name="Rectangle 254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94" name="Group 41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248" name="Rectangle 24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49" name="Rectangle 24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50" name="Rectangle 249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51" name="Rectangle 250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95" name="Group 46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244" name="Rectangle 243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45" name="Rectangle 244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46" name="Rectangle 245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47" name="Rectangle 246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</p:grpSp>
          <p:sp>
            <p:nvSpPr>
              <p:cNvPr id="256" name="Rectangle 255"/>
              <p:cNvSpPr/>
              <p:nvPr/>
            </p:nvSpPr>
            <p:spPr>
              <a:xfrm>
                <a:off x="872400" y="3032400"/>
                <a:ext cx="1440000" cy="720000"/>
              </a:xfrm>
              <a:prstGeom prst="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844" name="Group 256"/>
              <p:cNvGrpSpPr/>
              <p:nvPr/>
            </p:nvGrpSpPr>
            <p:grpSpPr>
              <a:xfrm>
                <a:off x="2312400" y="3032400"/>
                <a:ext cx="1440000" cy="720000"/>
                <a:chOff x="872400" y="3032400"/>
                <a:chExt cx="1440000" cy="720000"/>
              </a:xfrm>
            </p:grpSpPr>
            <p:sp>
              <p:nvSpPr>
                <p:cNvPr id="258" name="Rectangle 257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59" name="Rectangle 258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60" name="Rectangle 259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261" name="Rectangle 260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845" name="Group 5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294" name="Rectangle 58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95" name="Rectangle 59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96" name="Rectangle 60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97" name="Rectangle 61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46" name="Group 62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290" name="Rectangle 289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91" name="Rectangle 290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92" name="Rectangle 291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93" name="Rectangle 292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71" name="Group 67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286" name="Rectangle 285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87" name="Rectangle 286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88" name="Rectangle 287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89" name="Rectangle 288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76" name="Group 72"/>
                <p:cNvGrpSpPr/>
                <p:nvPr/>
              </p:nvGrpSpPr>
              <p:grpSpPr>
                <a:xfrm>
                  <a:off x="1592400" y="3032400"/>
                  <a:ext cx="720000" cy="720000"/>
                  <a:chOff x="872400" y="3032400"/>
                  <a:chExt cx="720000" cy="720000"/>
                </a:xfrm>
              </p:grpSpPr>
              <p:sp>
                <p:nvSpPr>
                  <p:cNvPr id="267" name="Rectangle 266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68" name="Rectangle 267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69" name="Rectangle 268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270" name="Rectangle 269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grpSp>
                <p:nvGrpSpPr>
                  <p:cNvPr id="877" name="Group 77"/>
                  <p:cNvGrpSpPr/>
                  <p:nvPr/>
                </p:nvGrpSpPr>
                <p:grpSpPr>
                  <a:xfrm>
                    <a:off x="123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282" name="Rectangle 3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283" name="Rectangle 3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284" name="Rectangle 283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285" name="Rectangle 284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878" name="Group 41"/>
                  <p:cNvGrpSpPr/>
                  <p:nvPr/>
                </p:nvGrpSpPr>
                <p:grpSpPr>
                  <a:xfrm>
                    <a:off x="87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278" name="Rectangle 27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279" name="Rectangle 27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280" name="Rectangle 279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281" name="Rectangle 280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879" name="Group 46"/>
                  <p:cNvGrpSpPr/>
                  <p:nvPr/>
                </p:nvGrpSpPr>
                <p:grpSpPr>
                  <a:xfrm>
                    <a:off x="1232400" y="303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274" name="Rectangle 273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275" name="Rectangle 274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276" name="Rectangle 275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277" name="Rectangle 276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</p:grpSp>
            <p:sp>
              <p:nvSpPr>
                <p:cNvPr id="266" name="Rectangle 265"/>
                <p:cNvSpPr/>
                <p:nvPr/>
              </p:nvSpPr>
              <p:spPr>
                <a:xfrm>
                  <a:off x="872400" y="3032400"/>
                  <a:ext cx="1440000" cy="72000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881" name="Group 297"/>
              <p:cNvGrpSpPr/>
              <p:nvPr/>
            </p:nvGrpSpPr>
            <p:grpSpPr>
              <a:xfrm>
                <a:off x="3752400" y="3032400"/>
                <a:ext cx="1440000" cy="720000"/>
                <a:chOff x="872400" y="3032400"/>
                <a:chExt cx="1440000" cy="720000"/>
              </a:xfrm>
            </p:grpSpPr>
            <p:sp>
              <p:nvSpPr>
                <p:cNvPr id="299" name="Rectangle 298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00" name="Rectangle 299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01" name="Rectangle 300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02" name="Rectangle 301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882" name="Group 5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335" name="Rectangle 334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36" name="Rectangle 335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37" name="Rectangle 336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38" name="Rectangle 337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83" name="Group 62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331" name="Rectangle 330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32" name="Rectangle 331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33" name="Rectangle 332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34" name="Rectangle 333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88" name="Group 67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327" name="Rectangle 326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28" name="Rectangle 327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29" name="Rectangle 328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30" name="Rectangle 329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89" name="Group 72"/>
                <p:cNvGrpSpPr/>
                <p:nvPr/>
              </p:nvGrpSpPr>
              <p:grpSpPr>
                <a:xfrm>
                  <a:off x="1592400" y="3032400"/>
                  <a:ext cx="720000" cy="720000"/>
                  <a:chOff x="872400" y="3032400"/>
                  <a:chExt cx="720000" cy="720000"/>
                </a:xfrm>
              </p:grpSpPr>
              <p:sp>
                <p:nvSpPr>
                  <p:cNvPr id="308" name="Rectangle 30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09" name="Rectangle 30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10" name="Rectangle 309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11" name="Rectangle 310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grpSp>
                <p:nvGrpSpPr>
                  <p:cNvPr id="890" name="Group 77"/>
                  <p:cNvGrpSpPr/>
                  <p:nvPr/>
                </p:nvGrpSpPr>
                <p:grpSpPr>
                  <a:xfrm>
                    <a:off x="123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323" name="Rectangle 3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24" name="Rectangle 3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25" name="Rectangle 324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26" name="Rectangle 325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891" name="Group 41"/>
                  <p:cNvGrpSpPr/>
                  <p:nvPr/>
                </p:nvGrpSpPr>
                <p:grpSpPr>
                  <a:xfrm>
                    <a:off x="87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319" name="Rectangle 318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20" name="Rectangle 319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21" name="Rectangle 320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22" name="Rectangle 321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28" name="Group 46"/>
                  <p:cNvGrpSpPr/>
                  <p:nvPr/>
                </p:nvGrpSpPr>
                <p:grpSpPr>
                  <a:xfrm>
                    <a:off x="1232400" y="303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315" name="Rectangle 314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16" name="Rectangle 315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17" name="Rectangle 316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18" name="Rectangle 317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</p:grpSp>
            <p:sp>
              <p:nvSpPr>
                <p:cNvPr id="307" name="Rectangle 306"/>
                <p:cNvSpPr/>
                <p:nvPr/>
              </p:nvSpPr>
              <p:spPr>
                <a:xfrm>
                  <a:off x="872400" y="3032400"/>
                  <a:ext cx="1440000" cy="72000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129" name="Group 338"/>
              <p:cNvGrpSpPr/>
              <p:nvPr/>
            </p:nvGrpSpPr>
            <p:grpSpPr>
              <a:xfrm>
                <a:off x="5192400" y="3032400"/>
                <a:ext cx="1440000" cy="720000"/>
                <a:chOff x="872400" y="3032400"/>
                <a:chExt cx="1440000" cy="720000"/>
              </a:xfrm>
            </p:grpSpPr>
            <p:sp>
              <p:nvSpPr>
                <p:cNvPr id="340" name="Rectangle 339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41" name="Rectangle 340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42" name="Rectangle 341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343" name="Rectangle 342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130" name="Group 5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376" name="Rectangle 375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77" name="Rectangle 376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78" name="Rectangle 377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79" name="Rectangle 378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31" name="Group 62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372" name="Rectangle 371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73" name="Rectangle 372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74" name="Rectangle 373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75" name="Rectangle 374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32" name="Group 67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368" name="Rectangle 36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69" name="Rectangle 36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70" name="Rectangle 369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71" name="Rectangle 370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33" name="Group 72"/>
                <p:cNvGrpSpPr/>
                <p:nvPr/>
              </p:nvGrpSpPr>
              <p:grpSpPr>
                <a:xfrm>
                  <a:off x="1592400" y="3032400"/>
                  <a:ext cx="720000" cy="720000"/>
                  <a:chOff x="872400" y="3032400"/>
                  <a:chExt cx="720000" cy="720000"/>
                </a:xfrm>
              </p:grpSpPr>
              <p:sp>
                <p:nvSpPr>
                  <p:cNvPr id="349" name="Rectangle 348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50" name="Rectangle 349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51" name="Rectangle 350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352" name="Rectangle 351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grpSp>
                <p:nvGrpSpPr>
                  <p:cNvPr id="134" name="Group 77"/>
                  <p:cNvGrpSpPr/>
                  <p:nvPr/>
                </p:nvGrpSpPr>
                <p:grpSpPr>
                  <a:xfrm>
                    <a:off x="123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364" name="Rectangle 3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65" name="Rectangle 3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66" name="Rectangle 365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67" name="Rectangle 366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35" name="Group 41"/>
                  <p:cNvGrpSpPr/>
                  <p:nvPr/>
                </p:nvGrpSpPr>
                <p:grpSpPr>
                  <a:xfrm>
                    <a:off x="87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360" name="Rectangle 359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61" name="Rectangle 360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62" name="Rectangle 361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63" name="Rectangle 362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40" name="Group 46"/>
                  <p:cNvGrpSpPr/>
                  <p:nvPr/>
                </p:nvGrpSpPr>
                <p:grpSpPr>
                  <a:xfrm>
                    <a:off x="1232400" y="303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356" name="Rectangle 355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57" name="Rectangle 356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58" name="Rectangle 357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359" name="Rectangle 358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</p:grpSp>
            <p:sp>
              <p:nvSpPr>
                <p:cNvPr id="348" name="Rectangle 347"/>
                <p:cNvSpPr/>
                <p:nvPr/>
              </p:nvSpPr>
              <p:spPr>
                <a:xfrm>
                  <a:off x="872400" y="3032400"/>
                  <a:ext cx="1440000" cy="72000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141" name="Group 706"/>
            <p:cNvGrpSpPr/>
            <p:nvPr/>
          </p:nvGrpSpPr>
          <p:grpSpPr>
            <a:xfrm>
              <a:off x="720000" y="5040000"/>
              <a:ext cx="5760000" cy="720000"/>
              <a:chOff x="872400" y="3032400"/>
              <a:chExt cx="5760000" cy="720000"/>
            </a:xfrm>
          </p:grpSpPr>
          <p:sp>
            <p:nvSpPr>
              <p:cNvPr id="708" name="Rectangle 707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709" name="Rectangle 708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710" name="Rectangle 709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711" name="Rectangle 710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142" name="Group 220"/>
              <p:cNvGrpSpPr/>
              <p:nvPr/>
            </p:nvGrpSpPr>
            <p:grpSpPr>
              <a:xfrm>
                <a:off x="123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867" name="Rectangle 866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68" name="Rectangle 867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69" name="Rectangle 868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70" name="Rectangle 869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143" name="Group 225"/>
              <p:cNvGrpSpPr/>
              <p:nvPr/>
            </p:nvGrpSpPr>
            <p:grpSpPr>
              <a:xfrm>
                <a:off x="87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863" name="Rectangle 862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64" name="Rectangle 863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65" name="Rectangle 864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66" name="Rectangle 865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149" name="Group 230"/>
              <p:cNvGrpSpPr/>
              <p:nvPr/>
            </p:nvGrpSpPr>
            <p:grpSpPr>
              <a:xfrm>
                <a:off x="1232400" y="303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859" name="Rectangle 858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60" name="Rectangle 859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61" name="Rectangle 860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62" name="Rectangle 861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150" name="Group 235"/>
              <p:cNvGrpSpPr/>
              <p:nvPr/>
            </p:nvGrpSpPr>
            <p:grpSpPr>
              <a:xfrm>
                <a:off x="1592400" y="3032400"/>
                <a:ext cx="720000" cy="720000"/>
                <a:chOff x="872400" y="3032400"/>
                <a:chExt cx="720000" cy="720000"/>
              </a:xfrm>
            </p:grpSpPr>
            <p:sp>
              <p:nvSpPr>
                <p:cNvPr id="840" name="Rectangle 839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41" name="Rectangle 840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42" name="Rectangle 841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43" name="Rectangle 842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151" name="Group 240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855" name="Rectangle 3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56" name="Rectangle 3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57" name="Rectangle 856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58" name="Rectangle 857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97" name="Group 41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851" name="Rectangle 850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52" name="Rectangle 851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53" name="Rectangle 852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54" name="Rectangle 853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898" name="Group 46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847" name="Rectangle 846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48" name="Rectangle 847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49" name="Rectangle 848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50" name="Rectangle 849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</p:grpSp>
          <p:sp>
            <p:nvSpPr>
              <p:cNvPr id="716" name="Rectangle 715"/>
              <p:cNvSpPr/>
              <p:nvPr/>
            </p:nvSpPr>
            <p:spPr>
              <a:xfrm>
                <a:off x="872400" y="3032400"/>
                <a:ext cx="1440000" cy="720000"/>
              </a:xfrm>
              <a:prstGeom prst="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899" name="Group 256"/>
              <p:cNvGrpSpPr/>
              <p:nvPr/>
            </p:nvGrpSpPr>
            <p:grpSpPr>
              <a:xfrm>
                <a:off x="2312400" y="3032400"/>
                <a:ext cx="1440000" cy="720000"/>
                <a:chOff x="872400" y="3032400"/>
                <a:chExt cx="1440000" cy="720000"/>
              </a:xfrm>
            </p:grpSpPr>
            <p:sp>
              <p:nvSpPr>
                <p:cNvPr id="800" name="Rectangle 799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01" name="Rectangle 800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02" name="Rectangle 801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03" name="Rectangle 802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176" name="Group 5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836" name="Rectangle 58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37" name="Rectangle 59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38" name="Rectangle 60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39" name="Rectangle 61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81" name="Group 62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832" name="Rectangle 831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33" name="Rectangle 832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34" name="Rectangle 833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35" name="Rectangle 834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82" name="Group 67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828" name="Rectangle 82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29" name="Rectangle 82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30" name="Rectangle 829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31" name="Rectangle 830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83" name="Group 72"/>
                <p:cNvGrpSpPr/>
                <p:nvPr/>
              </p:nvGrpSpPr>
              <p:grpSpPr>
                <a:xfrm>
                  <a:off x="1592400" y="3032400"/>
                  <a:ext cx="720000" cy="720000"/>
                  <a:chOff x="872400" y="3032400"/>
                  <a:chExt cx="720000" cy="720000"/>
                </a:xfrm>
              </p:grpSpPr>
              <p:sp>
                <p:nvSpPr>
                  <p:cNvPr id="809" name="Rectangle 808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10" name="Rectangle 809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11" name="Rectangle 810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12" name="Rectangle 811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grpSp>
                <p:nvGrpSpPr>
                  <p:cNvPr id="184" name="Group 77"/>
                  <p:cNvGrpSpPr/>
                  <p:nvPr/>
                </p:nvGrpSpPr>
                <p:grpSpPr>
                  <a:xfrm>
                    <a:off x="123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824" name="Rectangle 3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825" name="Rectangle 3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826" name="Rectangle 825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827" name="Rectangle 826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90" name="Group 41"/>
                  <p:cNvGrpSpPr/>
                  <p:nvPr/>
                </p:nvGrpSpPr>
                <p:grpSpPr>
                  <a:xfrm>
                    <a:off x="87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820" name="Rectangle 819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821" name="Rectangle 820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822" name="Rectangle 821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823" name="Rectangle 822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91" name="Group 46"/>
                  <p:cNvGrpSpPr/>
                  <p:nvPr/>
                </p:nvGrpSpPr>
                <p:grpSpPr>
                  <a:xfrm>
                    <a:off x="1232400" y="303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816" name="Rectangle 815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817" name="Rectangle 816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818" name="Rectangle 817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819" name="Rectangle 818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</p:grpSp>
            <p:sp>
              <p:nvSpPr>
                <p:cNvPr id="808" name="Rectangle 807"/>
                <p:cNvSpPr/>
                <p:nvPr/>
              </p:nvSpPr>
              <p:spPr>
                <a:xfrm>
                  <a:off x="872400" y="3032400"/>
                  <a:ext cx="1440000" cy="72000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928" name="Group 297"/>
              <p:cNvGrpSpPr/>
              <p:nvPr/>
            </p:nvGrpSpPr>
            <p:grpSpPr>
              <a:xfrm>
                <a:off x="3752400" y="3032400"/>
                <a:ext cx="1440000" cy="720000"/>
                <a:chOff x="872400" y="3032400"/>
                <a:chExt cx="1440000" cy="720000"/>
              </a:xfrm>
            </p:grpSpPr>
            <p:sp>
              <p:nvSpPr>
                <p:cNvPr id="760" name="Rectangle 759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61" name="Rectangle 760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62" name="Rectangle 761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63" name="Rectangle 762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929" name="Group 5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796" name="Rectangle 795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97" name="Rectangle 796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98" name="Rectangle 797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99" name="Rectangle 798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930" name="Group 62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792" name="Rectangle 791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93" name="Rectangle 792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94" name="Rectangle 793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95" name="Rectangle 794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931" name="Group 67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788" name="Rectangle 78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89" name="Rectangle 78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90" name="Rectangle 789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91" name="Rectangle 790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937" name="Group 72"/>
                <p:cNvGrpSpPr/>
                <p:nvPr/>
              </p:nvGrpSpPr>
              <p:grpSpPr>
                <a:xfrm>
                  <a:off x="1592400" y="3032400"/>
                  <a:ext cx="720000" cy="720000"/>
                  <a:chOff x="872400" y="3032400"/>
                  <a:chExt cx="720000" cy="720000"/>
                </a:xfrm>
              </p:grpSpPr>
              <p:sp>
                <p:nvSpPr>
                  <p:cNvPr id="769" name="Rectangle 768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70" name="Rectangle 769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71" name="Rectangle 770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72" name="Rectangle 771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grpSp>
                <p:nvGrpSpPr>
                  <p:cNvPr id="938" name="Group 77"/>
                  <p:cNvGrpSpPr/>
                  <p:nvPr/>
                </p:nvGrpSpPr>
                <p:grpSpPr>
                  <a:xfrm>
                    <a:off x="123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784" name="Rectangle 3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85" name="Rectangle 3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86" name="Rectangle 785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87" name="Rectangle 786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939" name="Group 41"/>
                  <p:cNvGrpSpPr/>
                  <p:nvPr/>
                </p:nvGrpSpPr>
                <p:grpSpPr>
                  <a:xfrm>
                    <a:off x="87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780" name="Rectangle 779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81" name="Rectangle 780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82" name="Rectangle 781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83" name="Rectangle 782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92" name="Group 46"/>
                  <p:cNvGrpSpPr/>
                  <p:nvPr/>
                </p:nvGrpSpPr>
                <p:grpSpPr>
                  <a:xfrm>
                    <a:off x="1232400" y="303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776" name="Rectangle 775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77" name="Rectangle 776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78" name="Rectangle 777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79" name="Rectangle 778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</p:grpSp>
            <p:sp>
              <p:nvSpPr>
                <p:cNvPr id="768" name="Rectangle 767"/>
                <p:cNvSpPr/>
                <p:nvPr/>
              </p:nvSpPr>
              <p:spPr>
                <a:xfrm>
                  <a:off x="872400" y="3032400"/>
                  <a:ext cx="1440000" cy="72000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21" name="Group 338"/>
              <p:cNvGrpSpPr/>
              <p:nvPr/>
            </p:nvGrpSpPr>
            <p:grpSpPr>
              <a:xfrm>
                <a:off x="5192400" y="3032400"/>
                <a:ext cx="1440000" cy="720000"/>
                <a:chOff x="872400" y="3032400"/>
                <a:chExt cx="1440000" cy="720000"/>
              </a:xfrm>
            </p:grpSpPr>
            <p:sp>
              <p:nvSpPr>
                <p:cNvPr id="720" name="Rectangle 719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21" name="Rectangle 720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22" name="Rectangle 721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723" name="Rectangle 722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968" name="Group 5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756" name="Rectangle 755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57" name="Rectangle 756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58" name="Rectangle 757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59" name="Rectangle 758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969" name="Group 62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752" name="Rectangle 751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53" name="Rectangle 752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54" name="Rectangle 753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55" name="Rectangle 754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970" name="Group 67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748" name="Rectangle 74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49" name="Rectangle 74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50" name="Rectangle 749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51" name="Rectangle 750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971" name="Group 72"/>
                <p:cNvGrpSpPr/>
                <p:nvPr/>
              </p:nvGrpSpPr>
              <p:grpSpPr>
                <a:xfrm>
                  <a:off x="1592400" y="3032400"/>
                  <a:ext cx="720000" cy="720000"/>
                  <a:chOff x="872400" y="3032400"/>
                  <a:chExt cx="720000" cy="720000"/>
                </a:xfrm>
              </p:grpSpPr>
              <p:sp>
                <p:nvSpPr>
                  <p:cNvPr id="729" name="Rectangle 728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30" name="Rectangle 729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31" name="Rectangle 730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732" name="Rectangle 731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grpSp>
                <p:nvGrpSpPr>
                  <p:cNvPr id="977" name="Group 77"/>
                  <p:cNvGrpSpPr/>
                  <p:nvPr/>
                </p:nvGrpSpPr>
                <p:grpSpPr>
                  <a:xfrm>
                    <a:off x="123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744" name="Rectangle 3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45" name="Rectangle 3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46" name="Rectangle 745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47" name="Rectangle 746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978" name="Group 41"/>
                  <p:cNvGrpSpPr/>
                  <p:nvPr/>
                </p:nvGrpSpPr>
                <p:grpSpPr>
                  <a:xfrm>
                    <a:off x="87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740" name="Rectangle 739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41" name="Rectangle 740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42" name="Rectangle 741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43" name="Rectangle 742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979" name="Group 46"/>
                  <p:cNvGrpSpPr/>
                  <p:nvPr/>
                </p:nvGrpSpPr>
                <p:grpSpPr>
                  <a:xfrm>
                    <a:off x="1232400" y="303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736" name="Rectangle 735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37" name="Rectangle 736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38" name="Rectangle 737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739" name="Rectangle 738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</p:grpSp>
            <p:sp>
              <p:nvSpPr>
                <p:cNvPr id="728" name="Rectangle 727"/>
                <p:cNvSpPr/>
                <p:nvPr/>
              </p:nvSpPr>
              <p:spPr>
                <a:xfrm>
                  <a:off x="872400" y="3032400"/>
                  <a:ext cx="1440000" cy="72000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  <p:grpSp>
          <p:nvGrpSpPr>
            <p:cNvPr id="226" name="Group 870"/>
            <p:cNvGrpSpPr/>
            <p:nvPr/>
          </p:nvGrpSpPr>
          <p:grpSpPr>
            <a:xfrm>
              <a:off x="720000" y="4320000"/>
              <a:ext cx="5760000" cy="720000"/>
              <a:chOff x="872400" y="3032400"/>
              <a:chExt cx="5760000" cy="720000"/>
            </a:xfrm>
          </p:grpSpPr>
          <p:sp>
            <p:nvSpPr>
              <p:cNvPr id="872" name="Rectangle 871"/>
              <p:cNvSpPr/>
              <p:nvPr/>
            </p:nvSpPr>
            <p:spPr>
              <a:xfrm>
                <a:off x="87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873" name="Rectangle 872"/>
              <p:cNvSpPr/>
              <p:nvPr/>
            </p:nvSpPr>
            <p:spPr>
              <a:xfrm>
                <a:off x="1052400" y="303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874" name="Rectangle 873"/>
              <p:cNvSpPr/>
              <p:nvPr/>
            </p:nvSpPr>
            <p:spPr>
              <a:xfrm>
                <a:off x="87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875" name="Rectangle 874"/>
              <p:cNvSpPr/>
              <p:nvPr/>
            </p:nvSpPr>
            <p:spPr>
              <a:xfrm>
                <a:off x="1052400" y="3212400"/>
                <a:ext cx="180000" cy="18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231" name="Group 220"/>
              <p:cNvGrpSpPr/>
              <p:nvPr/>
            </p:nvGrpSpPr>
            <p:grpSpPr>
              <a:xfrm>
                <a:off x="123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1031" name="Rectangle 1030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32" name="Rectangle 1031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33" name="Rectangle 1032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34" name="Rectangle 1033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36" name="Group 225"/>
              <p:cNvGrpSpPr/>
              <p:nvPr/>
            </p:nvGrpSpPr>
            <p:grpSpPr>
              <a:xfrm>
                <a:off x="872400" y="339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1027" name="Rectangle 1026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28" name="Rectangle 1027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29" name="Rectangle 1028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30" name="Rectangle 1029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41" name="Group 230"/>
              <p:cNvGrpSpPr/>
              <p:nvPr/>
            </p:nvGrpSpPr>
            <p:grpSpPr>
              <a:xfrm>
                <a:off x="1232400" y="3032400"/>
                <a:ext cx="360000" cy="360000"/>
                <a:chOff x="872400" y="3032400"/>
                <a:chExt cx="360000" cy="360000"/>
              </a:xfrm>
            </p:grpSpPr>
            <p:sp>
              <p:nvSpPr>
                <p:cNvPr id="1023" name="Rectangle 1022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24" name="Rectangle 1023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25" name="Rectangle 1024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26" name="Rectangle 1025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42" name="Group 235"/>
              <p:cNvGrpSpPr/>
              <p:nvPr/>
            </p:nvGrpSpPr>
            <p:grpSpPr>
              <a:xfrm>
                <a:off x="1592400" y="3032400"/>
                <a:ext cx="720000" cy="720000"/>
                <a:chOff x="872400" y="3032400"/>
                <a:chExt cx="720000" cy="720000"/>
              </a:xfrm>
            </p:grpSpPr>
            <p:sp>
              <p:nvSpPr>
                <p:cNvPr id="1004" name="Rectangle 1003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05" name="Rectangle 1004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06" name="Rectangle 1005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1007" name="Rectangle 1006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243" name="Group 240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1019" name="Rectangle 37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20" name="Rectangle 38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21" name="Rectangle 1020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22" name="Rectangle 1021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008" name="Group 41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1015" name="Rectangle 1014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16" name="Rectangle 1015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17" name="Rectangle 1016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18" name="Rectangle 1017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009" name="Group 46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1011" name="Rectangle 1010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12" name="Rectangle 1011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13" name="Rectangle 1012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14" name="Rectangle 1013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</p:grpSp>
          <p:sp>
            <p:nvSpPr>
              <p:cNvPr id="880" name="Rectangle 879"/>
              <p:cNvSpPr/>
              <p:nvPr/>
            </p:nvSpPr>
            <p:spPr>
              <a:xfrm>
                <a:off x="872400" y="3032400"/>
                <a:ext cx="1440000" cy="720000"/>
              </a:xfrm>
              <a:prstGeom prst="rect">
                <a:avLst/>
              </a:prstGeom>
              <a:noFill/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1010" name="Group 256"/>
              <p:cNvGrpSpPr/>
              <p:nvPr/>
            </p:nvGrpSpPr>
            <p:grpSpPr>
              <a:xfrm>
                <a:off x="2312400" y="3032400"/>
                <a:ext cx="1440000" cy="720000"/>
                <a:chOff x="872400" y="3032400"/>
                <a:chExt cx="1440000" cy="720000"/>
              </a:xfrm>
            </p:grpSpPr>
            <p:sp>
              <p:nvSpPr>
                <p:cNvPr id="964" name="Rectangle 963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965" name="Rectangle 964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966" name="Rectangle 965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967" name="Rectangle 966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257" name="Group 5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1000" name="Rectangle 58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01" name="Rectangle 59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02" name="Rectangle 60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1003" name="Rectangle 61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262" name="Group 62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996" name="Rectangle 995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97" name="Rectangle 996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98" name="Rectangle 997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99" name="Rectangle 998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263" name="Group 67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992" name="Rectangle 991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93" name="Rectangle 992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94" name="Rectangle 993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95" name="Rectangle 994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264" name="Group 72"/>
                <p:cNvGrpSpPr/>
                <p:nvPr/>
              </p:nvGrpSpPr>
              <p:grpSpPr>
                <a:xfrm>
                  <a:off x="1592400" y="3032400"/>
                  <a:ext cx="720000" cy="720000"/>
                  <a:chOff x="872400" y="3032400"/>
                  <a:chExt cx="720000" cy="720000"/>
                </a:xfrm>
              </p:grpSpPr>
              <p:sp>
                <p:nvSpPr>
                  <p:cNvPr id="973" name="Rectangle 972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74" name="Rectangle 973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75" name="Rectangle 974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76" name="Rectangle 975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grpSp>
                <p:nvGrpSpPr>
                  <p:cNvPr id="265" name="Group 77"/>
                  <p:cNvGrpSpPr/>
                  <p:nvPr/>
                </p:nvGrpSpPr>
                <p:grpSpPr>
                  <a:xfrm>
                    <a:off x="123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988" name="Rectangle 3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89" name="Rectangle 3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90" name="Rectangle 989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91" name="Rectangle 990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271" name="Group 41"/>
                  <p:cNvGrpSpPr/>
                  <p:nvPr/>
                </p:nvGrpSpPr>
                <p:grpSpPr>
                  <a:xfrm>
                    <a:off x="87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984" name="Rectangle 983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85" name="Rectangle 984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86" name="Rectangle 985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87" name="Rectangle 986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272" name="Group 46"/>
                  <p:cNvGrpSpPr/>
                  <p:nvPr/>
                </p:nvGrpSpPr>
                <p:grpSpPr>
                  <a:xfrm>
                    <a:off x="1232400" y="303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980" name="Rectangle 979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81" name="Rectangle 980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82" name="Rectangle 981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83" name="Rectangle 982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</p:grpSp>
            <p:sp>
              <p:nvSpPr>
                <p:cNvPr id="972" name="Rectangle 971"/>
                <p:cNvSpPr/>
                <p:nvPr/>
              </p:nvSpPr>
              <p:spPr>
                <a:xfrm>
                  <a:off x="872400" y="3032400"/>
                  <a:ext cx="1440000" cy="72000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273" name="Group 297"/>
              <p:cNvGrpSpPr/>
              <p:nvPr/>
            </p:nvGrpSpPr>
            <p:grpSpPr>
              <a:xfrm>
                <a:off x="3752400" y="3032400"/>
                <a:ext cx="1440000" cy="720000"/>
                <a:chOff x="872400" y="3032400"/>
                <a:chExt cx="1440000" cy="720000"/>
              </a:xfrm>
            </p:grpSpPr>
            <p:sp>
              <p:nvSpPr>
                <p:cNvPr id="924" name="Rectangle 923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925" name="Rectangle 924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926" name="Rectangle 925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927" name="Rectangle 926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1035" name="Group 5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960" name="Rectangle 959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61" name="Rectangle 960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62" name="Rectangle 961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63" name="Rectangle 962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036" name="Group 62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956" name="Rectangle 955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57" name="Rectangle 956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58" name="Rectangle 957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59" name="Rectangle 958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038" name="Group 67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952" name="Rectangle 951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53" name="Rectangle 952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54" name="Rectangle 953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55" name="Rectangle 954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041" name="Group 72"/>
                <p:cNvGrpSpPr/>
                <p:nvPr/>
              </p:nvGrpSpPr>
              <p:grpSpPr>
                <a:xfrm>
                  <a:off x="1592400" y="3032400"/>
                  <a:ext cx="720000" cy="720000"/>
                  <a:chOff x="872400" y="3032400"/>
                  <a:chExt cx="720000" cy="720000"/>
                </a:xfrm>
              </p:grpSpPr>
              <p:sp>
                <p:nvSpPr>
                  <p:cNvPr id="933" name="Rectangle 932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34" name="Rectangle 933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35" name="Rectangle 934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36" name="Rectangle 935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grpSp>
                <p:nvGrpSpPr>
                  <p:cNvPr id="1042" name="Group 77"/>
                  <p:cNvGrpSpPr/>
                  <p:nvPr/>
                </p:nvGrpSpPr>
                <p:grpSpPr>
                  <a:xfrm>
                    <a:off x="123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948" name="Rectangle 3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49" name="Rectangle 3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50" name="Rectangle 949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51" name="Rectangle 950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043" name="Group 41"/>
                  <p:cNvGrpSpPr/>
                  <p:nvPr/>
                </p:nvGrpSpPr>
                <p:grpSpPr>
                  <a:xfrm>
                    <a:off x="87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944" name="Rectangle 943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45" name="Rectangle 944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46" name="Rectangle 945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47" name="Rectangle 946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045" name="Group 46"/>
                  <p:cNvGrpSpPr/>
                  <p:nvPr/>
                </p:nvGrpSpPr>
                <p:grpSpPr>
                  <a:xfrm>
                    <a:off x="1232400" y="303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940" name="Rectangle 939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41" name="Rectangle 940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42" name="Rectangle 941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43" name="Rectangle 942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</p:grpSp>
            <p:sp>
              <p:nvSpPr>
                <p:cNvPr id="932" name="Rectangle 931"/>
                <p:cNvSpPr/>
                <p:nvPr/>
              </p:nvSpPr>
              <p:spPr>
                <a:xfrm>
                  <a:off x="872400" y="3032400"/>
                  <a:ext cx="1440000" cy="72000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  <p:grpSp>
            <p:nvGrpSpPr>
              <p:cNvPr id="1048" name="Group 338"/>
              <p:cNvGrpSpPr/>
              <p:nvPr/>
            </p:nvGrpSpPr>
            <p:grpSpPr>
              <a:xfrm>
                <a:off x="5192400" y="3032400"/>
                <a:ext cx="1440000" cy="720000"/>
                <a:chOff x="872400" y="3032400"/>
                <a:chExt cx="1440000" cy="720000"/>
              </a:xfrm>
            </p:grpSpPr>
            <p:sp>
              <p:nvSpPr>
                <p:cNvPr id="884" name="Rectangle 883"/>
                <p:cNvSpPr/>
                <p:nvPr/>
              </p:nvSpPr>
              <p:spPr>
                <a:xfrm>
                  <a:off x="87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85" name="Rectangle 884"/>
                <p:cNvSpPr/>
                <p:nvPr/>
              </p:nvSpPr>
              <p:spPr>
                <a:xfrm>
                  <a:off x="1052400" y="303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86" name="Rectangle 885"/>
                <p:cNvSpPr/>
                <p:nvPr/>
              </p:nvSpPr>
              <p:spPr>
                <a:xfrm>
                  <a:off x="87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sp>
              <p:nvSpPr>
                <p:cNvPr id="887" name="Rectangle 886"/>
                <p:cNvSpPr/>
                <p:nvPr/>
              </p:nvSpPr>
              <p:spPr>
                <a:xfrm>
                  <a:off x="1052400" y="3212400"/>
                  <a:ext cx="180000" cy="180000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grpSp>
              <p:nvGrpSpPr>
                <p:cNvPr id="1049" name="Group 57"/>
                <p:cNvGrpSpPr/>
                <p:nvPr/>
              </p:nvGrpSpPr>
              <p:grpSpPr>
                <a:xfrm>
                  <a:off x="123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920" name="Rectangle 919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21" name="Rectangle 920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22" name="Rectangle 921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23" name="Rectangle 922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050" name="Group 62"/>
                <p:cNvGrpSpPr/>
                <p:nvPr/>
              </p:nvGrpSpPr>
              <p:grpSpPr>
                <a:xfrm>
                  <a:off x="872400" y="339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916" name="Rectangle 915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17" name="Rectangle 916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18" name="Rectangle 917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19" name="Rectangle 918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051" name="Group 67"/>
                <p:cNvGrpSpPr/>
                <p:nvPr/>
              </p:nvGrpSpPr>
              <p:grpSpPr>
                <a:xfrm>
                  <a:off x="1232400" y="3032400"/>
                  <a:ext cx="360000" cy="360000"/>
                  <a:chOff x="872400" y="3032400"/>
                  <a:chExt cx="360000" cy="360000"/>
                </a:xfrm>
              </p:grpSpPr>
              <p:sp>
                <p:nvSpPr>
                  <p:cNvPr id="912" name="Rectangle 911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13" name="Rectangle 912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14" name="Rectangle 913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915" name="Rectangle 914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</p:grpSp>
            <p:grpSp>
              <p:nvGrpSpPr>
                <p:cNvPr id="1052" name="Group 72"/>
                <p:cNvGrpSpPr/>
                <p:nvPr/>
              </p:nvGrpSpPr>
              <p:grpSpPr>
                <a:xfrm>
                  <a:off x="1592400" y="3032400"/>
                  <a:ext cx="720000" cy="720000"/>
                  <a:chOff x="872400" y="3032400"/>
                  <a:chExt cx="720000" cy="720000"/>
                </a:xfrm>
              </p:grpSpPr>
              <p:sp>
                <p:nvSpPr>
                  <p:cNvPr id="893" name="Rectangle 892"/>
                  <p:cNvSpPr/>
                  <p:nvPr/>
                </p:nvSpPr>
                <p:spPr>
                  <a:xfrm>
                    <a:off x="87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94" name="Rectangle 893"/>
                  <p:cNvSpPr/>
                  <p:nvPr/>
                </p:nvSpPr>
                <p:spPr>
                  <a:xfrm>
                    <a:off x="1052400" y="303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95" name="Rectangle 894"/>
                  <p:cNvSpPr/>
                  <p:nvPr/>
                </p:nvSpPr>
                <p:spPr>
                  <a:xfrm>
                    <a:off x="87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sp>
                <p:nvSpPr>
                  <p:cNvPr id="896" name="Rectangle 895"/>
                  <p:cNvSpPr/>
                  <p:nvPr/>
                </p:nvSpPr>
                <p:spPr>
                  <a:xfrm>
                    <a:off x="1052400" y="3212400"/>
                    <a:ext cx="180000" cy="180000"/>
                  </a:xfrm>
                  <a:prstGeom prst="rect">
                    <a:avLst/>
                  </a:pr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CA"/>
                  </a:p>
                </p:txBody>
              </p:sp>
              <p:grpSp>
                <p:nvGrpSpPr>
                  <p:cNvPr id="1053" name="Group 77"/>
                  <p:cNvGrpSpPr/>
                  <p:nvPr/>
                </p:nvGrpSpPr>
                <p:grpSpPr>
                  <a:xfrm>
                    <a:off x="123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908" name="Rectangle 37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09" name="Rectangle 38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10" name="Rectangle 909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11" name="Rectangle 910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054" name="Group 41"/>
                  <p:cNvGrpSpPr/>
                  <p:nvPr/>
                </p:nvGrpSpPr>
                <p:grpSpPr>
                  <a:xfrm>
                    <a:off x="872400" y="339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904" name="Rectangle 903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05" name="Rectangle 904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06" name="Rectangle 905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07" name="Rectangle 906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  <p:grpSp>
                <p:nvGrpSpPr>
                  <p:cNvPr id="1055" name="Group 46"/>
                  <p:cNvGrpSpPr/>
                  <p:nvPr/>
                </p:nvGrpSpPr>
                <p:grpSpPr>
                  <a:xfrm>
                    <a:off x="1232400" y="3032400"/>
                    <a:ext cx="360000" cy="360000"/>
                    <a:chOff x="872400" y="3032400"/>
                    <a:chExt cx="360000" cy="360000"/>
                  </a:xfrm>
                </p:grpSpPr>
                <p:sp>
                  <p:nvSpPr>
                    <p:cNvPr id="900" name="Rectangle 899"/>
                    <p:cNvSpPr/>
                    <p:nvPr/>
                  </p:nvSpPr>
                  <p:spPr>
                    <a:xfrm>
                      <a:off x="87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01" name="Rectangle 900"/>
                    <p:cNvSpPr/>
                    <p:nvPr/>
                  </p:nvSpPr>
                  <p:spPr>
                    <a:xfrm>
                      <a:off x="1052400" y="303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02" name="Rectangle 901"/>
                    <p:cNvSpPr/>
                    <p:nvPr/>
                  </p:nvSpPr>
                  <p:spPr>
                    <a:xfrm>
                      <a:off x="87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  <p:sp>
                  <p:nvSpPr>
                    <p:cNvPr id="903" name="Rectangle 902"/>
                    <p:cNvSpPr/>
                    <p:nvPr/>
                  </p:nvSpPr>
                  <p:spPr>
                    <a:xfrm>
                      <a:off x="1052400" y="3212400"/>
                      <a:ext cx="180000" cy="180000"/>
                    </a:xfrm>
                    <a:prstGeom prst="rect">
                      <a:avLst/>
                    </a:pr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CA"/>
                    </a:p>
                  </p:txBody>
                </p:sp>
              </p:grpSp>
            </p:grpSp>
            <p:sp>
              <p:nvSpPr>
                <p:cNvPr id="892" name="Rectangle 891"/>
                <p:cNvSpPr/>
                <p:nvPr/>
              </p:nvSpPr>
              <p:spPr>
                <a:xfrm>
                  <a:off x="872400" y="3032400"/>
                  <a:ext cx="1440000" cy="720000"/>
                </a:xfrm>
                <a:prstGeom prst="rect">
                  <a:avLst/>
                </a:prstGeom>
                <a:noFill/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</p:grpSp>
        </p:grpSp>
      </p:grpSp>
      <p:cxnSp>
        <p:nvCxnSpPr>
          <p:cNvPr id="1037" name="Straight Arrow Connector 1036"/>
          <p:cNvCxnSpPr/>
          <p:nvPr/>
        </p:nvCxnSpPr>
        <p:spPr>
          <a:xfrm flipV="1">
            <a:off x="3347864" y="836712"/>
            <a:ext cx="0" cy="5760640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9" name="TextBox 1038"/>
          <p:cNvSpPr txBox="1"/>
          <p:nvPr/>
        </p:nvSpPr>
        <p:spPr>
          <a:xfrm rot="5400000">
            <a:off x="3052397" y="2788363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~70cm</a:t>
            </a:r>
            <a:endParaRPr lang="en-CA" dirty="0"/>
          </a:p>
        </p:txBody>
      </p:sp>
      <p:cxnSp>
        <p:nvCxnSpPr>
          <p:cNvPr id="1040" name="Straight Arrow Connector 1039"/>
          <p:cNvCxnSpPr/>
          <p:nvPr/>
        </p:nvCxnSpPr>
        <p:spPr>
          <a:xfrm flipH="1">
            <a:off x="395536" y="6669360"/>
            <a:ext cx="2880320" cy="0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TextBox 1043"/>
          <p:cNvSpPr txBox="1"/>
          <p:nvPr/>
        </p:nvSpPr>
        <p:spPr>
          <a:xfrm>
            <a:off x="1187624" y="648866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~35cm</a:t>
            </a:r>
            <a:endParaRPr lang="en-CA" dirty="0"/>
          </a:p>
        </p:txBody>
      </p:sp>
      <p:sp>
        <p:nvSpPr>
          <p:cNvPr id="1046" name="TextBox 1045"/>
          <p:cNvSpPr txBox="1"/>
          <p:nvPr/>
        </p:nvSpPr>
        <p:spPr>
          <a:xfrm>
            <a:off x="611560" y="404664"/>
            <a:ext cx="247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PRB photo-detector side</a:t>
            </a:r>
            <a:endParaRPr lang="en-CA" dirty="0"/>
          </a:p>
        </p:txBody>
      </p:sp>
      <p:sp>
        <p:nvSpPr>
          <p:cNvPr id="1047" name="TextBox 1046"/>
          <p:cNvSpPr txBox="1"/>
          <p:nvPr/>
        </p:nvSpPr>
        <p:spPr>
          <a:xfrm>
            <a:off x="3707904" y="5934670"/>
            <a:ext cx="52407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i="1" dirty="0" smtClean="0"/>
              <a:t>Note that the numbers don’t fully add-up accounting</a:t>
            </a:r>
          </a:p>
          <a:p>
            <a:r>
              <a:rPr lang="en-CA" i="1" dirty="0"/>
              <a:t>f</a:t>
            </a:r>
            <a:r>
              <a:rPr lang="en-CA" i="1" dirty="0" smtClean="0"/>
              <a:t>or </a:t>
            </a:r>
            <a:r>
              <a:rPr lang="en-CA" i="1" dirty="0" err="1" smtClean="0"/>
              <a:t>nEXO’s</a:t>
            </a:r>
            <a:r>
              <a:rPr lang="en-CA" i="1" dirty="0" smtClean="0"/>
              <a:t> current baseline  geometry. But it does not</a:t>
            </a:r>
          </a:p>
          <a:p>
            <a:r>
              <a:rPr lang="en-CA" i="1" dirty="0"/>
              <a:t>m</a:t>
            </a:r>
            <a:r>
              <a:rPr lang="en-CA" i="1" dirty="0" smtClean="0"/>
              <a:t>atter right now.</a:t>
            </a:r>
            <a:endParaRPr lang="en-CA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MPPC configuration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CA" dirty="0" smtClean="0"/>
              <a:t>Area requirement 4 to 5 cm</a:t>
            </a:r>
            <a:r>
              <a:rPr lang="en-CA" baseline="30000" dirty="0" smtClean="0"/>
              <a:t>2</a:t>
            </a:r>
          </a:p>
          <a:p>
            <a:pPr lvl="1"/>
            <a:r>
              <a:rPr lang="en-CA" dirty="0" smtClean="0"/>
              <a:t>Based on 3x3 mm2 devices </a:t>
            </a:r>
          </a:p>
          <a:p>
            <a:pPr lvl="2"/>
            <a:r>
              <a:rPr lang="en-CA" u="sng" dirty="0" smtClean="0"/>
              <a:t>8x8 matrix = 2.4x2.4 = 5.76 cm</a:t>
            </a:r>
            <a:r>
              <a:rPr lang="en-CA" u="sng" baseline="30000" dirty="0" smtClean="0"/>
              <a:t>2 </a:t>
            </a:r>
            <a:r>
              <a:rPr lang="en-CA" u="sng" dirty="0" smtClean="0"/>
              <a:t>(need ~10,000 in that case)</a:t>
            </a:r>
            <a:endParaRPr lang="en-CA" u="sng" baseline="30000" dirty="0" smtClean="0"/>
          </a:p>
          <a:p>
            <a:pPr lvl="2"/>
            <a:r>
              <a:rPr lang="en-CA" dirty="0" smtClean="0"/>
              <a:t>7x7 matrix = 2.1x2.1 = 4.41 cm</a:t>
            </a:r>
            <a:r>
              <a:rPr lang="en-CA" baseline="30000" dirty="0" smtClean="0"/>
              <a:t>2</a:t>
            </a:r>
          </a:p>
          <a:p>
            <a:pPr lvl="2"/>
            <a:r>
              <a:rPr lang="en-CA" dirty="0" smtClean="0"/>
              <a:t>6x6 matrix = 1.8x1.8 = 3.24 cm</a:t>
            </a:r>
            <a:r>
              <a:rPr lang="en-CA" baseline="30000" dirty="0" smtClean="0"/>
              <a:t>2</a:t>
            </a:r>
          </a:p>
          <a:p>
            <a:pPr lvl="1"/>
            <a:r>
              <a:rPr lang="en-CA" dirty="0" smtClean="0"/>
              <a:t>Or possibly on different sizes</a:t>
            </a:r>
          </a:p>
          <a:p>
            <a:r>
              <a:rPr lang="en-CA" dirty="0" smtClean="0"/>
              <a:t>Desirable to connect all the MPPCs on the silicon to minimize connections</a:t>
            </a:r>
          </a:p>
          <a:p>
            <a:pPr lvl="1"/>
            <a:r>
              <a:rPr lang="en-CA" dirty="0" smtClean="0"/>
              <a:t>The question is whether or not to have some MPPCs in series </a:t>
            </a:r>
            <a:r>
              <a:rPr lang="en-CA" dirty="0" err="1" smtClean="0"/>
              <a:t>vs</a:t>
            </a:r>
            <a:r>
              <a:rPr lang="en-CA" dirty="0" smtClean="0"/>
              <a:t> parallel</a:t>
            </a:r>
          </a:p>
          <a:p>
            <a:pPr lvl="2"/>
            <a:r>
              <a:rPr lang="en-CA" dirty="0" smtClean="0"/>
              <a:t>One option: 4x4 matrix of 6x6mm2 (or 8x8 of 3x3mm2) making 4 groups of MPPCs connected in parallel (either 4 6x6mm2 or 16 3x3mm2) and then connect the 4 groups in series</a:t>
            </a:r>
          </a:p>
          <a:p>
            <a:pPr lvl="2"/>
            <a:r>
              <a:rPr lang="en-CA" dirty="0" smtClean="0"/>
              <a:t>Or for better uniformity connect first in series 4 6x6 mm2 (or 16 3x3mm2) and then connect in parallel.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Using MEG MPPC for development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Investigate series </a:t>
            </a:r>
            <a:r>
              <a:rPr lang="en-CA" dirty="0" err="1" smtClean="0"/>
              <a:t>vs</a:t>
            </a:r>
            <a:r>
              <a:rPr lang="en-CA" dirty="0" smtClean="0"/>
              <a:t> parallel solution using MEG MPPCs at TRIUMF</a:t>
            </a:r>
          </a:p>
          <a:p>
            <a:pPr lvl="1"/>
            <a:r>
              <a:rPr lang="en-CA" dirty="0" smtClean="0"/>
              <a:t>PCB holding the MPPC must fit on the cold chuck</a:t>
            </a:r>
          </a:p>
          <a:p>
            <a:pPr lvl="1"/>
            <a:endParaRPr lang="en-CA" dirty="0"/>
          </a:p>
        </p:txBody>
      </p:sp>
      <p:sp>
        <p:nvSpPr>
          <p:cNvPr id="4" name="Rectangle 3"/>
          <p:cNvSpPr/>
          <p:nvPr/>
        </p:nvSpPr>
        <p:spPr>
          <a:xfrm>
            <a:off x="0" y="3068960"/>
            <a:ext cx="2592288" cy="237626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/>
          <p:cNvSpPr/>
          <p:nvPr/>
        </p:nvSpPr>
        <p:spPr>
          <a:xfrm>
            <a:off x="2304256" y="3573016"/>
            <a:ext cx="3096344" cy="1440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/>
          <p:cNvSpPr/>
          <p:nvPr/>
        </p:nvSpPr>
        <p:spPr>
          <a:xfrm>
            <a:off x="1008112" y="4005064"/>
            <a:ext cx="504056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1080120" y="4077072"/>
            <a:ext cx="350876" cy="3708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TextBox 7"/>
          <p:cNvSpPr txBox="1"/>
          <p:nvPr/>
        </p:nvSpPr>
        <p:spPr>
          <a:xfrm>
            <a:off x="2304256" y="3573016"/>
            <a:ext cx="32692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Analog board</a:t>
            </a:r>
          </a:p>
          <a:p>
            <a:r>
              <a:rPr lang="en-CA" i="1" dirty="0" smtClean="0"/>
              <a:t>Schematics: L. </a:t>
            </a:r>
            <a:r>
              <a:rPr lang="en-CA" i="1" dirty="0" err="1" smtClean="0"/>
              <a:t>Fabris</a:t>
            </a:r>
            <a:r>
              <a:rPr lang="en-CA" i="1" dirty="0" smtClean="0"/>
              <a:t>, ORNL</a:t>
            </a:r>
          </a:p>
          <a:p>
            <a:r>
              <a:rPr lang="en-CA" i="1" dirty="0" smtClean="0"/>
              <a:t>Layout: M. </a:t>
            </a:r>
            <a:r>
              <a:rPr lang="en-CA" i="1" dirty="0" err="1" smtClean="0"/>
              <a:t>Constalbles</a:t>
            </a:r>
            <a:r>
              <a:rPr lang="en-CA" i="1" dirty="0" smtClean="0"/>
              <a:t>, TRIUMF?</a:t>
            </a:r>
            <a:endParaRPr lang="en-CA" i="1" dirty="0"/>
          </a:p>
        </p:txBody>
      </p:sp>
      <p:sp>
        <p:nvSpPr>
          <p:cNvPr id="9" name="TextBox 8"/>
          <p:cNvSpPr txBox="1"/>
          <p:nvPr/>
        </p:nvSpPr>
        <p:spPr>
          <a:xfrm>
            <a:off x="720080" y="3068960"/>
            <a:ext cx="1417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Cold board</a:t>
            </a:r>
          </a:p>
          <a:p>
            <a:r>
              <a:rPr lang="en-CA" dirty="0" smtClean="0"/>
              <a:t>1 MEG MPPC</a:t>
            </a:r>
            <a:endParaRPr lang="en-CA" dirty="0"/>
          </a:p>
        </p:txBody>
      </p:sp>
      <p:sp>
        <p:nvSpPr>
          <p:cNvPr id="10" name="Rectangle 9"/>
          <p:cNvSpPr/>
          <p:nvPr/>
        </p:nvSpPr>
        <p:spPr>
          <a:xfrm>
            <a:off x="3779912" y="4481736"/>
            <a:ext cx="2592288" cy="237626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/>
          <p:cNvSpPr/>
          <p:nvPr/>
        </p:nvSpPr>
        <p:spPr>
          <a:xfrm>
            <a:off x="4499992" y="5129808"/>
            <a:ext cx="504056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ectangle 11"/>
          <p:cNvSpPr/>
          <p:nvPr/>
        </p:nvSpPr>
        <p:spPr>
          <a:xfrm>
            <a:off x="4572000" y="5201816"/>
            <a:ext cx="350876" cy="3708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TextBox 13"/>
          <p:cNvSpPr txBox="1"/>
          <p:nvPr/>
        </p:nvSpPr>
        <p:spPr>
          <a:xfrm>
            <a:off x="4499992" y="4481736"/>
            <a:ext cx="1507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Cold board</a:t>
            </a:r>
          </a:p>
          <a:p>
            <a:r>
              <a:rPr lang="en-CA" dirty="0" smtClean="0"/>
              <a:t>4 MEG MPPCs</a:t>
            </a:r>
            <a:endParaRPr lang="en-CA" dirty="0"/>
          </a:p>
        </p:txBody>
      </p:sp>
      <p:sp>
        <p:nvSpPr>
          <p:cNvPr id="15" name="Rectangle 14"/>
          <p:cNvSpPr/>
          <p:nvPr/>
        </p:nvSpPr>
        <p:spPr>
          <a:xfrm>
            <a:off x="5004048" y="5129808"/>
            <a:ext cx="504056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5076056" y="5201816"/>
            <a:ext cx="350876" cy="3708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/>
          <p:cNvSpPr/>
          <p:nvPr/>
        </p:nvSpPr>
        <p:spPr>
          <a:xfrm>
            <a:off x="4499992" y="5633864"/>
            <a:ext cx="504056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Rectangle 17"/>
          <p:cNvSpPr/>
          <p:nvPr/>
        </p:nvSpPr>
        <p:spPr>
          <a:xfrm>
            <a:off x="4572000" y="5705872"/>
            <a:ext cx="350876" cy="3708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Rectangle 18"/>
          <p:cNvSpPr/>
          <p:nvPr/>
        </p:nvSpPr>
        <p:spPr>
          <a:xfrm>
            <a:off x="5004048" y="5633864"/>
            <a:ext cx="504056" cy="50405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Rectangle 19"/>
          <p:cNvSpPr/>
          <p:nvPr/>
        </p:nvSpPr>
        <p:spPr>
          <a:xfrm>
            <a:off x="5076056" y="5705872"/>
            <a:ext cx="350876" cy="3708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6084168" y="5013176"/>
            <a:ext cx="3096344" cy="1440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TextBox 21"/>
          <p:cNvSpPr txBox="1"/>
          <p:nvPr/>
        </p:nvSpPr>
        <p:spPr>
          <a:xfrm>
            <a:off x="6084168" y="5013176"/>
            <a:ext cx="32692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Analog board</a:t>
            </a:r>
          </a:p>
          <a:p>
            <a:r>
              <a:rPr lang="en-CA" i="1" dirty="0" smtClean="0"/>
              <a:t>Schematics: L. </a:t>
            </a:r>
            <a:r>
              <a:rPr lang="en-CA" i="1" dirty="0" err="1" smtClean="0"/>
              <a:t>Fabris</a:t>
            </a:r>
            <a:r>
              <a:rPr lang="en-CA" i="1" dirty="0" smtClean="0"/>
              <a:t>, ORNL</a:t>
            </a:r>
          </a:p>
          <a:p>
            <a:r>
              <a:rPr lang="en-CA" i="1" dirty="0" smtClean="0"/>
              <a:t>Layout: M. </a:t>
            </a:r>
            <a:r>
              <a:rPr lang="en-CA" i="1" dirty="0" err="1" smtClean="0"/>
              <a:t>Constalbles</a:t>
            </a:r>
            <a:r>
              <a:rPr lang="en-CA" i="1" dirty="0" smtClean="0"/>
              <a:t>, TRIUMF</a:t>
            </a:r>
            <a:r>
              <a:rPr lang="en-CA" dirty="0" smtClean="0"/>
              <a:t>?</a:t>
            </a:r>
            <a:endParaRPr lang="en-CA" dirty="0"/>
          </a:p>
        </p:txBody>
      </p:sp>
      <p:sp>
        <p:nvSpPr>
          <p:cNvPr id="23" name="TextBox 22"/>
          <p:cNvSpPr txBox="1"/>
          <p:nvPr/>
        </p:nvSpPr>
        <p:spPr>
          <a:xfrm>
            <a:off x="0" y="5380672"/>
            <a:ext cx="24237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/>
              <a:t>Test performances with</a:t>
            </a:r>
          </a:p>
          <a:p>
            <a:pPr>
              <a:buFontTx/>
              <a:buChar char="-"/>
            </a:pPr>
            <a:r>
              <a:rPr lang="en-CA" dirty="0" smtClean="0"/>
              <a:t>1 6x6mm2</a:t>
            </a:r>
          </a:p>
          <a:p>
            <a:pPr>
              <a:buFontTx/>
              <a:buChar char="-"/>
            </a:pPr>
            <a:r>
              <a:rPr lang="en-CA" dirty="0"/>
              <a:t> </a:t>
            </a:r>
            <a:r>
              <a:rPr lang="en-CA" dirty="0" smtClean="0"/>
              <a:t>4 6x6mm2 in series</a:t>
            </a:r>
          </a:p>
          <a:p>
            <a:pPr>
              <a:buFontTx/>
              <a:buChar char="-"/>
            </a:pPr>
            <a:r>
              <a:rPr lang="en-CA" dirty="0" smtClean="0"/>
              <a:t> 4 6x6mm2 in parallel</a:t>
            </a:r>
          </a:p>
          <a:p>
            <a:endParaRPr lang="en-CA" dirty="0"/>
          </a:p>
        </p:txBody>
      </p:sp>
      <p:sp>
        <p:nvSpPr>
          <p:cNvPr id="24" name="TextBox 23"/>
          <p:cNvSpPr txBox="1"/>
          <p:nvPr/>
        </p:nvSpPr>
        <p:spPr>
          <a:xfrm>
            <a:off x="5788530" y="3356992"/>
            <a:ext cx="335547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/>
              <a:t>Test performances with</a:t>
            </a:r>
          </a:p>
          <a:p>
            <a:pPr>
              <a:buFontTx/>
              <a:buChar char="-"/>
            </a:pPr>
            <a:r>
              <a:rPr lang="en-CA" dirty="0" smtClean="0"/>
              <a:t>16 6x6mm2 in parallel</a:t>
            </a:r>
          </a:p>
          <a:p>
            <a:pPr>
              <a:buFontTx/>
              <a:buChar char="-"/>
            </a:pPr>
            <a:r>
              <a:rPr lang="en-CA" dirty="0"/>
              <a:t> </a:t>
            </a:r>
            <a:r>
              <a:rPr lang="en-CA" dirty="0" smtClean="0"/>
              <a:t>4 6x6mm2 in series then parallel</a:t>
            </a:r>
          </a:p>
          <a:p>
            <a:pPr>
              <a:buFontTx/>
              <a:buChar char="-"/>
            </a:pPr>
            <a:r>
              <a:rPr lang="en-CA" dirty="0"/>
              <a:t> </a:t>
            </a:r>
            <a:r>
              <a:rPr lang="en-CA" dirty="0" smtClean="0"/>
              <a:t>4 6x6mm2 in parallel then series</a:t>
            </a:r>
          </a:p>
          <a:p>
            <a:pPr>
              <a:buFontTx/>
              <a:buChar char="-"/>
            </a:pPr>
            <a:endParaRPr lang="en-CA" dirty="0" smtClean="0"/>
          </a:p>
          <a:p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7544" y="32048"/>
            <a:ext cx="8229600" cy="1143000"/>
          </a:xfrm>
        </p:spPr>
        <p:txBody>
          <a:bodyPr/>
          <a:lstStyle/>
          <a:p>
            <a:r>
              <a:rPr lang="en-US" dirty="0" smtClean="0"/>
              <a:t>The current landscape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2100599"/>
              </p:ext>
            </p:extLst>
          </p:nvPr>
        </p:nvGraphicFramePr>
        <p:xfrm>
          <a:off x="107504" y="988546"/>
          <a:ext cx="8827865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56384"/>
                <a:gridCol w="1008112"/>
                <a:gridCol w="1148984"/>
                <a:gridCol w="1023456"/>
                <a:gridCol w="1023456"/>
                <a:gridCol w="116747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Parameters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Spec.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FBK-2010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HPK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KETEK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SensL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Over-voltage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5V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2.5V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2.5V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PDE at 175nm (%)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&gt;15%</a:t>
                      </a:r>
                      <a:endParaRPr lang="en-US" baseline="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10</a:t>
                      </a:r>
                      <a:r>
                        <a:rPr lang="en-US" baseline="300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S</a:t>
                      </a:r>
                      <a:endParaRPr lang="en-US" baseline="30000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r>
                        <a:rPr lang="en-US" baseline="30000" dirty="0" smtClean="0"/>
                        <a:t>S </a:t>
                      </a:r>
                      <a:r>
                        <a:rPr lang="en-US" baseline="0" dirty="0" smtClean="0"/>
                        <a:t>, 19</a:t>
                      </a:r>
                      <a:r>
                        <a:rPr lang="en-US" baseline="30000" dirty="0" smtClean="0"/>
                        <a:t>M</a:t>
                      </a:r>
                      <a:endParaRPr lang="en-US" baseline="30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Dark noise rate at -100C (Hz/mm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&lt;50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10</a:t>
                      </a:r>
                      <a:r>
                        <a:rPr lang="en-US" baseline="300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baseline="30000" dirty="0" smtClean="0">
                          <a:solidFill>
                            <a:srgbClr val="FF0000"/>
                          </a:solidFill>
                        </a:rPr>
                        <a:t>S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</a:t>
                      </a:r>
                      <a:r>
                        <a:rPr lang="en-US" baseline="30000" dirty="0" smtClean="0"/>
                        <a:t>T</a:t>
                      </a:r>
                      <a:endParaRPr lang="en-US" baseline="30000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r>
                        <a:rPr lang="en-US" baseline="30000" dirty="0" smtClean="0"/>
                        <a:t>T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Cross-talk probability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0.06</a:t>
                      </a:r>
                      <a:r>
                        <a:rPr lang="en-US" baseline="30000" dirty="0" smtClean="0"/>
                        <a:t>S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0.34</a:t>
                      </a:r>
                      <a:r>
                        <a:rPr lang="en-US" baseline="30000" dirty="0" smtClean="0"/>
                        <a:t>T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0.1</a:t>
                      </a:r>
                      <a:r>
                        <a:rPr lang="en-US" baseline="30000" dirty="0" smtClean="0"/>
                        <a:t>T</a:t>
                      </a:r>
                      <a:endParaRPr lang="en-US" dirty="0" smtClean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Total</a:t>
                      </a:r>
                      <a:r>
                        <a:rPr lang="en-US" baseline="0" dirty="0" smtClean="0"/>
                        <a:t> a</a:t>
                      </a:r>
                      <a:r>
                        <a:rPr lang="en-US" dirty="0" smtClean="0"/>
                        <a:t>fter-pulsing rate at -100C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0.16</a:t>
                      </a:r>
                      <a:r>
                        <a:rPr lang="en-US" baseline="30000" dirty="0" smtClean="0"/>
                        <a:t>T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0.25</a:t>
                      </a:r>
                      <a:r>
                        <a:rPr lang="en-US" baseline="30000" dirty="0" smtClean="0"/>
                        <a:t>T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 err="1" smtClean="0"/>
                        <a:t>Xt+AP</a:t>
                      </a:r>
                      <a:r>
                        <a:rPr lang="en-US" baseline="0" dirty="0" smtClean="0"/>
                        <a:t> within 10 </a:t>
                      </a:r>
                      <a:r>
                        <a:rPr lang="en-US" baseline="0" dirty="0" err="1" smtClean="0">
                          <a:latin typeface="Symbol" panose="05050102010706020507" pitchFamily="18" charset="2"/>
                        </a:rPr>
                        <a:t>m</a:t>
                      </a:r>
                      <a:r>
                        <a:rPr lang="en-US" baseline="0" dirty="0" err="1" smtClean="0"/>
                        <a:t>s</a:t>
                      </a:r>
                      <a:r>
                        <a:rPr lang="en-US" baseline="0" dirty="0" smtClean="0"/>
                        <a:t> at -100C 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&lt;0.2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0.38</a:t>
                      </a:r>
                      <a:r>
                        <a:rPr lang="en-US" baseline="30000" dirty="0" smtClean="0">
                          <a:solidFill>
                            <a:srgbClr val="FF0000"/>
                          </a:solidFill>
                        </a:rPr>
                        <a:t>T</a:t>
                      </a:r>
                      <a:endParaRPr lang="en-US" dirty="0" smtClean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0.15</a:t>
                      </a:r>
                      <a:r>
                        <a:rPr lang="en-US" baseline="30000" dirty="0" smtClean="0"/>
                        <a:t>T</a:t>
                      </a:r>
                      <a:endParaRPr lang="en-US" dirty="0" smtClean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Recovery time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25ns</a:t>
                      </a:r>
                      <a:r>
                        <a:rPr lang="en-US" baseline="30000" dirty="0" smtClean="0"/>
                        <a:t>T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900ns</a:t>
                      </a:r>
                      <a:r>
                        <a:rPr lang="en-US" baseline="30000" dirty="0" smtClean="0"/>
                        <a:t>T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Pulse rise time (Gaussian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>
                          <a:latin typeface="Symbol" panose="05050102010706020507" pitchFamily="18" charset="2"/>
                        </a:rPr>
                        <a:t>s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1.6ns</a:t>
                      </a:r>
                      <a:r>
                        <a:rPr lang="en-US" baseline="30000" dirty="0" smtClean="0"/>
                        <a:t>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0.5ns</a:t>
                      </a:r>
                      <a:r>
                        <a:rPr lang="en-US" baseline="30000" dirty="0" smtClean="0"/>
                        <a:t>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Pulse fall time(s) (exp.</a:t>
                      </a:r>
                      <a:r>
                        <a:rPr lang="en-US" baseline="0" dirty="0" smtClean="0"/>
                        <a:t> constant)</a:t>
                      </a:r>
                      <a:endParaRPr 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30ns</a:t>
                      </a:r>
                      <a:r>
                        <a:rPr lang="en-US" baseline="30000" dirty="0" smtClean="0"/>
                        <a:t>T</a:t>
                      </a:r>
                      <a:endParaRPr 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6/300ns</a:t>
                      </a:r>
                      <a:r>
                        <a:rPr lang="en-US" baseline="30000" dirty="0" smtClean="0"/>
                        <a:t>T</a:t>
                      </a:r>
                      <a:endParaRPr 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Capacitance (pF/mm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&lt;50</a:t>
                      </a:r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330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</a:t>
                      </a:r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100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80</a:t>
                      </a:r>
                      <a:r>
                        <a:rPr lang="en-US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baseline="0" dirty="0" smtClean="0"/>
                        <a:t>/ 3.2</a:t>
                      </a:r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Thorium content (</a:t>
                      </a:r>
                      <a:r>
                        <a:rPr lang="en-US" dirty="0" err="1" smtClean="0">
                          <a:latin typeface="Symbol" panose="05050102010706020507" pitchFamily="18" charset="2"/>
                        </a:rPr>
                        <a:t>m</a:t>
                      </a:r>
                      <a:r>
                        <a:rPr lang="en-US" dirty="0" err="1" smtClean="0"/>
                        <a:t>Bq</a:t>
                      </a:r>
                      <a:r>
                        <a:rPr lang="en-US" dirty="0" smtClean="0"/>
                        <a:t>/kg)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 43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&lt;13 </a:t>
                      </a:r>
                      <a:r>
                        <a:rPr lang="en-US" baseline="300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baseline="30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&lt;42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10</a:t>
                      </a:r>
                      <a:r>
                        <a:rPr lang="en-US" baseline="300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US" baseline="300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?</a:t>
                      </a:r>
                      <a:endParaRPr lang="en-US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&lt;2</a:t>
                      </a:r>
                      <a:r>
                        <a:rPr lang="en-US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 10</a:t>
                      </a:r>
                      <a:r>
                        <a:rPr lang="en-US" baseline="300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6</a:t>
                      </a:r>
                      <a:r>
                        <a:rPr lang="en-US" baseline="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baseline="300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N</a:t>
                      </a:r>
                      <a:endParaRPr lang="en-US" baseline="30000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Uranium content (</a:t>
                      </a:r>
                      <a:r>
                        <a:rPr lang="en-US" dirty="0" err="1" smtClean="0">
                          <a:latin typeface="Symbol" panose="05050102010706020507" pitchFamily="18" charset="2"/>
                        </a:rPr>
                        <a:t>m</a:t>
                      </a:r>
                      <a:r>
                        <a:rPr lang="en-US" dirty="0" err="1" smtClean="0"/>
                        <a:t>Bq</a:t>
                      </a:r>
                      <a:r>
                        <a:rPr lang="en-US" dirty="0" smtClean="0"/>
                        <a:t>/kg)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 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&lt;2.5 10</a:t>
                      </a:r>
                      <a:r>
                        <a:rPr lang="en-US" baseline="300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2 A</a:t>
                      </a:r>
                      <a:endParaRPr lang="en-US" baseline="30000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&lt;100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10</a:t>
                      </a:r>
                      <a:r>
                        <a:rPr lang="en-US" baseline="30000" dirty="0" smtClean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en-US" baseline="30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?</a:t>
                      </a:r>
                      <a:endParaRPr lang="en-US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&lt;94 10</a:t>
                      </a:r>
                      <a:r>
                        <a:rPr lang="en-US" baseline="300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6</a:t>
                      </a:r>
                      <a:r>
                        <a:rPr lang="en-US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 </a:t>
                      </a:r>
                      <a:r>
                        <a:rPr lang="en-US" baseline="30000" dirty="0" smtClean="0">
                          <a:solidFill>
                            <a:schemeClr val="accent6">
                              <a:lumMod val="75000"/>
                            </a:schemeClr>
                          </a:solidFill>
                        </a:rPr>
                        <a:t>N</a:t>
                      </a:r>
                      <a:endParaRPr lang="en-US" baseline="30000" dirty="0">
                        <a:solidFill>
                          <a:schemeClr val="accent6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Potassium</a:t>
                      </a:r>
                      <a:r>
                        <a:rPr lang="en-US" baseline="0" dirty="0" smtClean="0"/>
                        <a:t> content (</a:t>
                      </a:r>
                      <a:r>
                        <a:rPr lang="en-US" dirty="0" err="1" smtClean="0">
                          <a:latin typeface="Symbol" panose="05050102010706020507" pitchFamily="18" charset="2"/>
                        </a:rPr>
                        <a:t>m</a:t>
                      </a:r>
                      <a:r>
                        <a:rPr lang="en-US" dirty="0" err="1" smtClean="0"/>
                        <a:t>Bq</a:t>
                      </a:r>
                      <a:r>
                        <a:rPr lang="en-US" dirty="0" smtClean="0"/>
                        <a:t>/kg)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&lt;1.4 10</a:t>
                      </a:r>
                      <a:r>
                        <a:rPr lang="en-US" baseline="30000" dirty="0" smtClean="0">
                          <a:solidFill>
                            <a:schemeClr val="tx1"/>
                          </a:solidFill>
                        </a:rPr>
                        <a:t>2 A</a:t>
                      </a:r>
                      <a:endParaRPr lang="en-US" baseline="30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&lt;43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10</a:t>
                      </a:r>
                      <a:r>
                        <a:rPr lang="en-US" baseline="30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aseline="30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&lt;4.7 10</a:t>
                      </a:r>
                      <a:r>
                        <a:rPr lang="en-US" baseline="30000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baseline="30000" dirty="0" smtClean="0">
                          <a:solidFill>
                            <a:schemeClr val="tx1"/>
                          </a:solidFill>
                        </a:rPr>
                        <a:t>N</a:t>
                      </a:r>
                      <a:endParaRPr lang="en-US" baseline="30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44" y="6174938"/>
            <a:ext cx="93589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smtClean="0"/>
              <a:t>S</a:t>
            </a:r>
            <a:r>
              <a:rPr lang="en-US" dirty="0" smtClean="0"/>
              <a:t> Measured at Stanford, </a:t>
            </a:r>
            <a:r>
              <a:rPr lang="en-US" baseline="30000" dirty="0" smtClean="0"/>
              <a:t>T</a:t>
            </a:r>
            <a:r>
              <a:rPr lang="en-US" dirty="0" smtClean="0"/>
              <a:t> Measured at TRIUMF, </a:t>
            </a:r>
            <a:r>
              <a:rPr lang="en-US" baseline="30000" dirty="0" smtClean="0"/>
              <a:t>A</a:t>
            </a:r>
            <a:r>
              <a:rPr lang="en-US" dirty="0" smtClean="0"/>
              <a:t> measured at </a:t>
            </a:r>
            <a:r>
              <a:rPr lang="en-US" dirty="0" err="1" smtClean="0"/>
              <a:t>U.Alabama</a:t>
            </a:r>
            <a:r>
              <a:rPr lang="en-US" dirty="0" smtClean="0"/>
              <a:t> with neutron activation</a:t>
            </a:r>
          </a:p>
          <a:p>
            <a:r>
              <a:rPr lang="en-US" baseline="30000" dirty="0" smtClean="0"/>
              <a:t>M</a:t>
            </a:r>
            <a:r>
              <a:rPr lang="en-US" dirty="0" smtClean="0"/>
              <a:t> Measured by the MEG collaboration, </a:t>
            </a:r>
            <a:r>
              <a:rPr lang="en-US" baseline="30000" dirty="0" smtClean="0"/>
              <a:t>N</a:t>
            </a:r>
            <a:r>
              <a:rPr lang="en-US" dirty="0" smtClean="0"/>
              <a:t> measured by the NEXT collaboration by Ge counting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1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Summary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 smtClean="0"/>
              <a:t>Hamamatsu MPPCs are very well suited for </a:t>
            </a:r>
            <a:r>
              <a:rPr lang="en-CA" dirty="0" err="1" smtClean="0"/>
              <a:t>nEXO</a:t>
            </a:r>
            <a:r>
              <a:rPr lang="en-CA" dirty="0" smtClean="0"/>
              <a:t> if 2 issues can be addressed</a:t>
            </a:r>
          </a:p>
          <a:p>
            <a:pPr lvl="1"/>
            <a:r>
              <a:rPr lang="en-CA" dirty="0" smtClean="0"/>
              <a:t>Lower cross-talk with trenches. Easy?</a:t>
            </a:r>
          </a:p>
          <a:p>
            <a:pPr lvl="1"/>
            <a:r>
              <a:rPr lang="en-CA" dirty="0" smtClean="0"/>
              <a:t>Find a way to achieve the required extremely low radioactivity... Hard?</a:t>
            </a:r>
          </a:p>
          <a:p>
            <a:r>
              <a:rPr lang="en-CA" dirty="0" smtClean="0"/>
              <a:t>Would be nice add-ons:</a:t>
            </a:r>
          </a:p>
          <a:p>
            <a:pPr lvl="1"/>
            <a:r>
              <a:rPr lang="en-CA" dirty="0" smtClean="0"/>
              <a:t>Increase efficiency using anti-reflective coating. Possible?</a:t>
            </a:r>
          </a:p>
          <a:p>
            <a:pPr lvl="1"/>
            <a:r>
              <a:rPr lang="en-CA" dirty="0" smtClean="0"/>
              <a:t>Lower capacitance per unit area. Possible?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Time scale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Identify compelling photo-detector(s) </a:t>
            </a:r>
            <a:r>
              <a:rPr lang="en-CA" smtClean="0"/>
              <a:t>by the end </a:t>
            </a:r>
            <a:r>
              <a:rPr lang="en-CA" dirty="0" smtClean="0"/>
              <a:t>of 2016</a:t>
            </a:r>
          </a:p>
          <a:p>
            <a:r>
              <a:rPr lang="en-CA" dirty="0" smtClean="0"/>
              <a:t>Build a small scale (10x10x10cm3) demonstrator by early 2017</a:t>
            </a:r>
          </a:p>
          <a:p>
            <a:r>
              <a:rPr lang="en-CA" dirty="0" smtClean="0"/>
              <a:t>Down-select by DOE in 2016 or 2017</a:t>
            </a:r>
          </a:p>
          <a:p>
            <a:pPr lvl="1"/>
            <a:r>
              <a:rPr lang="en-CA" dirty="0" smtClean="0"/>
              <a:t>Chose technology, i.e. Germanium or Xenon</a:t>
            </a:r>
          </a:p>
          <a:p>
            <a:r>
              <a:rPr lang="en-CA" dirty="0" smtClean="0"/>
              <a:t>Construction starting in 2017 or 2018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Light/charge fluctuations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2529" name="Picture 1"/>
          <p:cNvPicPr>
            <a:picLocks noChangeAspect="1" noChangeArrowheads="1"/>
          </p:cNvPicPr>
          <p:nvPr/>
        </p:nvPicPr>
        <p:blipFill>
          <a:blip r:embed="rId2" cstate="print"/>
          <a:srcRect l="9501" t="19444" r="36230" b="10390"/>
          <a:stretch>
            <a:fillRect/>
          </a:stretch>
        </p:blipFill>
        <p:spPr bwMode="auto">
          <a:xfrm>
            <a:off x="1331640" y="1460624"/>
            <a:ext cx="5832648" cy="5397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2915816" y="1628800"/>
            <a:ext cx="3379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/>
              <a:t>Single site data with </a:t>
            </a:r>
            <a:r>
              <a:rPr lang="en-CA" b="1" baseline="30000" dirty="0" smtClean="0"/>
              <a:t>228</a:t>
            </a:r>
            <a:r>
              <a:rPr lang="en-CA" b="1" dirty="0" smtClean="0"/>
              <a:t>Th source</a:t>
            </a:r>
            <a:endParaRPr lang="en-CA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833963" y="2555612"/>
            <a:ext cx="33420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Critical to detect simultaneously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Ionization electrons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Scintillation photons at 175nm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Add-on</a:t>
            </a:r>
            <a:endParaRPr lang="en-CA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Low capacitance </a:t>
            </a:r>
            <a:r>
              <a:rPr lang="en-CA" dirty="0" err="1" smtClean="0"/>
              <a:t>SiPM</a:t>
            </a:r>
            <a:r>
              <a:rPr lang="en-CA" dirty="0" smtClean="0"/>
              <a:t> concept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CA" dirty="0" smtClean="0"/>
              <a:t>Motivations</a:t>
            </a:r>
          </a:p>
          <a:p>
            <a:pPr lvl="1"/>
            <a:r>
              <a:rPr lang="en-CA" dirty="0" smtClean="0"/>
              <a:t>Lower electronics noise. Can live with lower gain</a:t>
            </a:r>
          </a:p>
          <a:p>
            <a:pPr lvl="1"/>
            <a:r>
              <a:rPr lang="en-CA" dirty="0" smtClean="0"/>
              <a:t>Less gain: reduce correlated avalanche rate</a:t>
            </a:r>
          </a:p>
          <a:p>
            <a:pPr lvl="2"/>
            <a:r>
              <a:rPr lang="en-CA" dirty="0" smtClean="0"/>
              <a:t>Maintain same peak current which to first order is defined by </a:t>
            </a:r>
            <a:r>
              <a:rPr lang="en-CA" dirty="0" smtClean="0">
                <a:latin typeface="Symbol" pitchFamily="18" charset="2"/>
              </a:rPr>
              <a:t>D</a:t>
            </a:r>
            <a:r>
              <a:rPr lang="en-CA" dirty="0" smtClean="0"/>
              <a:t>V/</a:t>
            </a:r>
            <a:r>
              <a:rPr lang="en-CA" dirty="0" err="1" smtClean="0"/>
              <a:t>R</a:t>
            </a:r>
            <a:r>
              <a:rPr lang="en-CA" baseline="-25000" dirty="0" err="1" smtClean="0"/>
              <a:t>quench</a:t>
            </a:r>
            <a:r>
              <a:rPr lang="en-CA" dirty="0" smtClean="0"/>
              <a:t>. Peak current is critical for good timing</a:t>
            </a:r>
          </a:p>
          <a:p>
            <a:pPr lvl="1"/>
            <a:r>
              <a:rPr lang="en-CA" dirty="0" smtClean="0"/>
              <a:t>Narrow pulse. Fall time ~ </a:t>
            </a:r>
            <a:r>
              <a:rPr lang="en-CA" dirty="0" err="1" smtClean="0"/>
              <a:t>R</a:t>
            </a:r>
            <a:r>
              <a:rPr lang="en-CA" baseline="-25000" dirty="0" err="1" smtClean="0"/>
              <a:t>quench</a:t>
            </a:r>
            <a:r>
              <a:rPr lang="en-CA" dirty="0" smtClean="0"/>
              <a:t> x </a:t>
            </a:r>
            <a:r>
              <a:rPr lang="en-CA" dirty="0" err="1" smtClean="0"/>
              <a:t>Cpix</a:t>
            </a:r>
            <a:endParaRPr lang="en-CA" dirty="0" smtClean="0"/>
          </a:p>
          <a:p>
            <a:r>
              <a:rPr lang="en-CA" dirty="0" smtClean="0"/>
              <a:t>Idea</a:t>
            </a:r>
          </a:p>
          <a:p>
            <a:pPr lvl="1"/>
            <a:r>
              <a:rPr lang="en-CA" dirty="0" smtClean="0"/>
              <a:t>“Point” contact diode</a:t>
            </a:r>
          </a:p>
          <a:p>
            <a:pPr lvl="1"/>
            <a:r>
              <a:rPr lang="en-CA" dirty="0" smtClean="0"/>
              <a:t>Need electric field to drift carrier to point contact</a:t>
            </a:r>
          </a:p>
          <a:p>
            <a:pPr lvl="1"/>
            <a:r>
              <a:rPr lang="en-CA" dirty="0" smtClean="0"/>
              <a:t>Impact ionization only occurs close to point contact</a:t>
            </a:r>
          </a:p>
          <a:p>
            <a:pPr lvl="1"/>
            <a:r>
              <a:rPr lang="en-CA" dirty="0" smtClean="0"/>
              <a:t>Single carrier detection (e- </a:t>
            </a:r>
            <a:r>
              <a:rPr lang="en-CA" dirty="0" err="1" smtClean="0"/>
              <a:t>prefered</a:t>
            </a:r>
            <a:r>
              <a:rPr lang="en-CA" dirty="0" smtClean="0"/>
              <a:t>)</a:t>
            </a:r>
          </a:p>
          <a:p>
            <a:pPr lvl="1"/>
            <a:r>
              <a:rPr lang="en-CA" dirty="0" smtClean="0"/>
              <a:t>Block carriers from substrate from reaching the drift field region</a:t>
            </a:r>
          </a:p>
          <a:p>
            <a:pPr lvl="1"/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2780928"/>
            <a:ext cx="9144000" cy="2160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16" name="Round Same Side Corner Rectangle 15"/>
          <p:cNvSpPr/>
          <p:nvPr/>
        </p:nvSpPr>
        <p:spPr>
          <a:xfrm rot="10800000">
            <a:off x="323528" y="2780928"/>
            <a:ext cx="6480000" cy="1800000"/>
          </a:xfrm>
          <a:prstGeom prst="round2Same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0" name="Round Single Corner Rectangle 19"/>
          <p:cNvSpPr/>
          <p:nvPr/>
        </p:nvSpPr>
        <p:spPr>
          <a:xfrm rot="10800000">
            <a:off x="7524328" y="2780928"/>
            <a:ext cx="1619672" cy="1800000"/>
          </a:xfrm>
          <a:prstGeom prst="round1Rect">
            <a:avLst>
              <a:gd name="adj" fmla="val 21982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Rectangle 22"/>
          <p:cNvSpPr/>
          <p:nvPr/>
        </p:nvSpPr>
        <p:spPr>
          <a:xfrm>
            <a:off x="0" y="4941168"/>
            <a:ext cx="9144000" cy="19168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5" name="Rectangle 24"/>
          <p:cNvSpPr/>
          <p:nvPr/>
        </p:nvSpPr>
        <p:spPr>
          <a:xfrm>
            <a:off x="3707904" y="2420888"/>
            <a:ext cx="5436096" cy="360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6" name="Rectangle 25"/>
          <p:cNvSpPr/>
          <p:nvPr/>
        </p:nvSpPr>
        <p:spPr>
          <a:xfrm>
            <a:off x="3347864" y="2060848"/>
            <a:ext cx="360040" cy="72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7" name="Rectangle 26"/>
          <p:cNvSpPr/>
          <p:nvPr/>
        </p:nvSpPr>
        <p:spPr>
          <a:xfrm>
            <a:off x="3707904" y="2060848"/>
            <a:ext cx="3600400" cy="36004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Rectangle 28"/>
          <p:cNvSpPr/>
          <p:nvPr/>
        </p:nvSpPr>
        <p:spPr>
          <a:xfrm>
            <a:off x="0" y="2420888"/>
            <a:ext cx="180000" cy="360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0" name="TextBox 29"/>
          <p:cNvSpPr txBox="1"/>
          <p:nvPr/>
        </p:nvSpPr>
        <p:spPr>
          <a:xfrm>
            <a:off x="4860032" y="2420888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SiO2</a:t>
            </a:r>
            <a:endParaRPr lang="en-CA" dirty="0"/>
          </a:p>
        </p:txBody>
      </p:sp>
      <p:sp>
        <p:nvSpPr>
          <p:cNvPr id="31" name="TextBox 30"/>
          <p:cNvSpPr txBox="1"/>
          <p:nvPr/>
        </p:nvSpPr>
        <p:spPr>
          <a:xfrm>
            <a:off x="4644008" y="2060848"/>
            <a:ext cx="1954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Quenching resistor</a:t>
            </a:r>
            <a:endParaRPr lang="en-CA" dirty="0"/>
          </a:p>
        </p:txBody>
      </p:sp>
      <p:sp>
        <p:nvSpPr>
          <p:cNvPr id="32" name="TextBox 31"/>
          <p:cNvSpPr txBox="1"/>
          <p:nvPr/>
        </p:nvSpPr>
        <p:spPr>
          <a:xfrm rot="16200000">
            <a:off x="3172111" y="2236601"/>
            <a:ext cx="720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metal</a:t>
            </a:r>
            <a:endParaRPr lang="en-CA" dirty="0"/>
          </a:p>
        </p:txBody>
      </p:sp>
      <p:sp>
        <p:nvSpPr>
          <p:cNvPr id="35" name="TextBox 34"/>
          <p:cNvSpPr txBox="1"/>
          <p:nvPr/>
        </p:nvSpPr>
        <p:spPr>
          <a:xfrm>
            <a:off x="3563888" y="364502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</a:t>
            </a:r>
            <a:r>
              <a:rPr lang="en-CA" dirty="0" smtClean="0"/>
              <a:t>-</a:t>
            </a:r>
            <a:endParaRPr lang="en-CA" dirty="0"/>
          </a:p>
        </p:txBody>
      </p:sp>
      <p:sp>
        <p:nvSpPr>
          <p:cNvPr id="36" name="TextBox 35"/>
          <p:cNvSpPr txBox="1"/>
          <p:nvPr/>
        </p:nvSpPr>
        <p:spPr>
          <a:xfrm>
            <a:off x="3275856" y="4581128"/>
            <a:ext cx="535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p++</a:t>
            </a:r>
            <a:endParaRPr lang="en-CA" dirty="0"/>
          </a:p>
        </p:txBody>
      </p:sp>
      <p:sp>
        <p:nvSpPr>
          <p:cNvPr id="37" name="TextBox 36"/>
          <p:cNvSpPr txBox="1"/>
          <p:nvPr/>
        </p:nvSpPr>
        <p:spPr>
          <a:xfrm>
            <a:off x="2771800" y="5661248"/>
            <a:ext cx="1054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substrate</a:t>
            </a:r>
            <a:endParaRPr lang="en-CA" dirty="0"/>
          </a:p>
        </p:txBody>
      </p:sp>
      <p:sp>
        <p:nvSpPr>
          <p:cNvPr id="38" name="TextBox 37"/>
          <p:cNvSpPr txBox="1"/>
          <p:nvPr/>
        </p:nvSpPr>
        <p:spPr>
          <a:xfrm>
            <a:off x="8028384" y="3717032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</a:t>
            </a:r>
            <a:r>
              <a:rPr lang="en-CA" dirty="0" smtClean="0"/>
              <a:t>-</a:t>
            </a:r>
            <a:endParaRPr lang="en-CA" dirty="0"/>
          </a:p>
        </p:txBody>
      </p:sp>
      <p:sp>
        <p:nvSpPr>
          <p:cNvPr id="28" name="Rectangle 27"/>
          <p:cNvSpPr/>
          <p:nvPr/>
        </p:nvSpPr>
        <p:spPr>
          <a:xfrm>
            <a:off x="179512" y="2420888"/>
            <a:ext cx="3168352" cy="360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TextBox 32"/>
          <p:cNvSpPr txBox="1"/>
          <p:nvPr/>
        </p:nvSpPr>
        <p:spPr>
          <a:xfrm rot="16200000">
            <a:off x="-175753" y="2236601"/>
            <a:ext cx="720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metal</a:t>
            </a:r>
            <a:endParaRPr lang="en-CA" dirty="0"/>
          </a:p>
        </p:txBody>
      </p:sp>
      <p:sp>
        <p:nvSpPr>
          <p:cNvPr id="40" name="Round Same Side Corner Rectangle 39"/>
          <p:cNvSpPr/>
          <p:nvPr/>
        </p:nvSpPr>
        <p:spPr>
          <a:xfrm rot="10800000">
            <a:off x="3275856" y="2780928"/>
            <a:ext cx="504056" cy="432048"/>
          </a:xfrm>
          <a:prstGeom prst="round2Same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TextBox 33"/>
          <p:cNvSpPr txBox="1"/>
          <p:nvPr/>
        </p:nvSpPr>
        <p:spPr>
          <a:xfrm>
            <a:off x="3275856" y="2780928"/>
            <a:ext cx="538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n++</a:t>
            </a:r>
            <a:endParaRPr lang="en-CA" dirty="0"/>
          </a:p>
        </p:txBody>
      </p:sp>
      <p:sp>
        <p:nvSpPr>
          <p:cNvPr id="43" name="TextBox 42"/>
          <p:cNvSpPr txBox="1"/>
          <p:nvPr/>
        </p:nvSpPr>
        <p:spPr>
          <a:xfrm>
            <a:off x="2771800" y="3140968"/>
            <a:ext cx="1730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High field region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ounded Rectangle 2"/>
          <p:cNvSpPr/>
          <p:nvPr/>
        </p:nvSpPr>
        <p:spPr>
          <a:xfrm>
            <a:off x="323528" y="378000"/>
            <a:ext cx="6480000" cy="6480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Oval 4"/>
          <p:cNvSpPr/>
          <p:nvPr/>
        </p:nvSpPr>
        <p:spPr>
          <a:xfrm>
            <a:off x="3203848" y="3284984"/>
            <a:ext cx="720080" cy="7200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Rectangle 10"/>
          <p:cNvSpPr/>
          <p:nvPr/>
        </p:nvSpPr>
        <p:spPr>
          <a:xfrm>
            <a:off x="3630675" y="3451123"/>
            <a:ext cx="3684525" cy="35782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Oval 9"/>
          <p:cNvSpPr/>
          <p:nvPr/>
        </p:nvSpPr>
        <p:spPr>
          <a:xfrm>
            <a:off x="3412078" y="3456324"/>
            <a:ext cx="360000" cy="360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ound Same Side Corner Rectangle 12"/>
          <p:cNvSpPr/>
          <p:nvPr/>
        </p:nvSpPr>
        <p:spPr>
          <a:xfrm rot="16200000">
            <a:off x="5094164" y="2808164"/>
            <a:ext cx="6480000" cy="1619672"/>
          </a:xfrm>
          <a:prstGeom prst="round2SameRect">
            <a:avLst>
              <a:gd name="adj1" fmla="val 50000"/>
              <a:gd name="adj2" fmla="val 5463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Rectangle 19"/>
          <p:cNvSpPr/>
          <p:nvPr/>
        </p:nvSpPr>
        <p:spPr>
          <a:xfrm rot="16200000">
            <a:off x="5226581" y="1721685"/>
            <a:ext cx="3803369" cy="360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0" y="0"/>
            <a:ext cx="9144000" cy="180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/>
          <p:cNvSpPr/>
          <p:nvPr/>
        </p:nvSpPr>
        <p:spPr>
          <a:xfrm rot="16200000">
            <a:off x="-3150000" y="3528000"/>
            <a:ext cx="6480000" cy="180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TextBox 22"/>
          <p:cNvSpPr txBox="1"/>
          <p:nvPr/>
        </p:nvSpPr>
        <p:spPr>
          <a:xfrm>
            <a:off x="2195736" y="4797152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p</a:t>
            </a:r>
            <a:r>
              <a:rPr lang="en-CA" dirty="0" smtClean="0"/>
              <a:t>-</a:t>
            </a:r>
            <a:endParaRPr lang="en-CA" dirty="0"/>
          </a:p>
        </p:txBody>
      </p:sp>
      <p:sp>
        <p:nvSpPr>
          <p:cNvPr id="24" name="TextBox 23"/>
          <p:cNvSpPr txBox="1"/>
          <p:nvPr/>
        </p:nvSpPr>
        <p:spPr>
          <a:xfrm>
            <a:off x="6876256" y="5373216"/>
            <a:ext cx="535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p++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EXO-200 looking for 0</a:t>
            </a:r>
            <a:r>
              <a:rPr lang="en-CA" dirty="0" smtClean="0">
                <a:latin typeface="Symbol" pitchFamily="18" charset="2"/>
              </a:rPr>
              <a:t>nbb</a:t>
            </a:r>
            <a:endParaRPr lang="en-CA" dirty="0">
              <a:latin typeface="Symbol" pitchFamily="18" charset="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540768"/>
          </a:xfrm>
        </p:spPr>
        <p:txBody>
          <a:bodyPr>
            <a:normAutofit fontScale="62500" lnSpcReduction="20000"/>
          </a:bodyPr>
          <a:lstStyle/>
          <a:p>
            <a:r>
              <a:rPr lang="fr-FR" dirty="0" smtClean="0"/>
              <a:t>Nature 510, 229–234  (12 </a:t>
            </a:r>
            <a:r>
              <a:rPr lang="fr-FR" dirty="0" err="1" smtClean="0"/>
              <a:t>June</a:t>
            </a:r>
            <a:r>
              <a:rPr lang="fr-FR" dirty="0" smtClean="0"/>
              <a:t> 2014)</a:t>
            </a:r>
          </a:p>
          <a:p>
            <a:r>
              <a:rPr lang="fr-FR" dirty="0" smtClean="0"/>
              <a:t>Background </a:t>
            </a:r>
            <a:r>
              <a:rPr lang="fr-FR" dirty="0" err="1" smtClean="0"/>
              <a:t>reduction</a:t>
            </a:r>
            <a:r>
              <a:rPr lang="fr-FR" dirty="0" smtClean="0"/>
              <a:t>:</a:t>
            </a:r>
          </a:p>
          <a:p>
            <a:pPr lvl="1"/>
            <a:r>
              <a:rPr lang="fr-FR" dirty="0" err="1" smtClean="0"/>
              <a:t>Energy</a:t>
            </a:r>
            <a:r>
              <a:rPr lang="fr-FR" dirty="0" smtClean="0"/>
              <a:t> </a:t>
            </a:r>
            <a:r>
              <a:rPr lang="fr-FR" dirty="0" err="1" smtClean="0"/>
              <a:t>resolution</a:t>
            </a:r>
            <a:endParaRPr lang="fr-FR" dirty="0" smtClean="0"/>
          </a:p>
          <a:p>
            <a:pPr lvl="1"/>
            <a:r>
              <a:rPr lang="fr-FR" dirty="0" err="1" smtClean="0"/>
              <a:t>Low</a:t>
            </a:r>
            <a:r>
              <a:rPr lang="fr-FR" dirty="0" smtClean="0"/>
              <a:t> </a:t>
            </a:r>
            <a:r>
              <a:rPr lang="fr-FR" dirty="0" err="1" smtClean="0"/>
              <a:t>radioactivity</a:t>
            </a:r>
            <a:endParaRPr lang="fr-FR" dirty="0" smtClean="0"/>
          </a:p>
          <a:p>
            <a:pPr lvl="1"/>
            <a:r>
              <a:rPr lang="fr-FR" dirty="0" err="1" smtClean="0"/>
              <a:t>LXe</a:t>
            </a:r>
            <a:r>
              <a:rPr lang="fr-FR" dirty="0" smtClean="0"/>
              <a:t> self </a:t>
            </a:r>
            <a:r>
              <a:rPr lang="fr-FR" dirty="0" err="1" smtClean="0"/>
              <a:t>shielding</a:t>
            </a:r>
            <a:r>
              <a:rPr lang="fr-FR" dirty="0" smtClean="0"/>
              <a:t> an </a:t>
            </a:r>
            <a:r>
              <a:rPr lang="fr-FR" dirty="0" err="1" smtClean="0"/>
              <a:t>dMulti</a:t>
            </a:r>
            <a:r>
              <a:rPr lang="fr-FR" dirty="0" smtClean="0"/>
              <a:t>-site / single-site (</a:t>
            </a:r>
            <a:r>
              <a:rPr lang="fr-FR" dirty="0" err="1" smtClean="0"/>
              <a:t>does</a:t>
            </a:r>
            <a:r>
              <a:rPr lang="fr-FR" dirty="0" smtClean="0"/>
              <a:t> not affect light)</a:t>
            </a:r>
            <a:endParaRPr lang="en-CA" dirty="0" smtClean="0"/>
          </a:p>
          <a:p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203848" y="2060848"/>
            <a:ext cx="23042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i="1" dirty="0" smtClean="0"/>
              <a:t> </a:t>
            </a:r>
            <a:endParaRPr lang="en-CA" i="1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 cstate="print"/>
          <a:srcRect l="13551" t="15056" r="16790" b="55208"/>
          <a:stretch>
            <a:fillRect/>
          </a:stretch>
        </p:blipFill>
        <p:spPr bwMode="auto">
          <a:xfrm>
            <a:off x="1" y="3072372"/>
            <a:ext cx="9144000" cy="2804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 cstate="print"/>
          <a:srcRect l="13551" t="92136" r="16790" b="2657"/>
          <a:stretch>
            <a:fillRect/>
          </a:stretch>
        </p:blipFill>
        <p:spPr bwMode="auto">
          <a:xfrm>
            <a:off x="1" y="5934758"/>
            <a:ext cx="9143999" cy="491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EXO-200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7836" t="21571" r="11165" b="5778"/>
          <a:stretch>
            <a:fillRect/>
          </a:stretch>
        </p:blipFill>
        <p:spPr bwMode="auto">
          <a:xfrm>
            <a:off x="1115616" y="1679107"/>
            <a:ext cx="7576494" cy="47742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8172400" y="6093296"/>
            <a:ext cx="648072" cy="288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Light detection in EXO-200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8946" t="19992" r="13384" b="4198"/>
          <a:stretch>
            <a:fillRect/>
          </a:stretch>
        </p:blipFill>
        <p:spPr bwMode="auto">
          <a:xfrm>
            <a:off x="539552" y="1700807"/>
            <a:ext cx="7488832" cy="5135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EXO-200 resolution limited by APD noise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76" y="1700808"/>
            <a:ext cx="7581900" cy="4495800"/>
          </a:xfrm>
          <a:prstGeom prst="rect">
            <a:avLst/>
          </a:prstGeom>
        </p:spPr>
      </p:pic>
      <p:sp>
        <p:nvSpPr>
          <p:cNvPr id="9" name="Slide Number Placeholder 5"/>
          <p:cNvSpPr txBox="1">
            <a:spLocks/>
          </p:cNvSpPr>
          <p:nvPr/>
        </p:nvSpPr>
        <p:spPr>
          <a:xfrm>
            <a:off x="7227842" y="7187208"/>
            <a:ext cx="11430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8885C7-9B20-4280-8908-108D6916B9F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26375" y="1815108"/>
            <a:ext cx="45719" cy="3886200"/>
          </a:xfrm>
          <a:prstGeom prst="rect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118123" y="2577108"/>
            <a:ext cx="45719" cy="31242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9" tIns="45714" rIns="91429" bIns="45714"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008642" y="6159889"/>
            <a:ext cx="1554482" cy="646319"/>
          </a:xfrm>
          <a:prstGeom prst="rect">
            <a:avLst/>
          </a:prstGeom>
          <a:noFill/>
        </p:spPr>
        <p:txBody>
          <a:bodyPr wrap="square" lIns="91429" tIns="45714" rIns="91429" bIns="45714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Average APD </a:t>
            </a:r>
          </a:p>
          <a:p>
            <a:r>
              <a:rPr lang="en-US" dirty="0" smtClean="0">
                <a:solidFill>
                  <a:srgbClr val="3366FF"/>
                </a:solidFill>
              </a:rPr>
              <a:t>Noise at WIPP</a:t>
            </a:r>
            <a:endParaRPr lang="en-US" dirty="0">
              <a:solidFill>
                <a:srgbClr val="3366FF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rot="16200000" flipV="1">
            <a:off x="5833696" y="5459648"/>
            <a:ext cx="1030080" cy="599002"/>
          </a:xfrm>
          <a:prstGeom prst="straightConnector1">
            <a:avLst/>
          </a:prstGeom>
          <a:ln>
            <a:solidFill>
              <a:srgbClr val="3366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655842" y="6120408"/>
            <a:ext cx="2725467" cy="646319"/>
          </a:xfrm>
          <a:prstGeom prst="rect">
            <a:avLst/>
          </a:prstGeom>
          <a:noFill/>
        </p:spPr>
        <p:txBody>
          <a:bodyPr wrap="square" lIns="91429" tIns="45714" rIns="91429" bIns="45714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Expected APD noise after electronics upgrade</a:t>
            </a:r>
            <a:endParaRPr lang="en-US" dirty="0">
              <a:solidFill>
                <a:srgbClr val="008000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3189242" y="5472710"/>
            <a:ext cx="533400" cy="72528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554089" y="4365104"/>
            <a:ext cx="4667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/>
              <a:t>Active area of </a:t>
            </a:r>
            <a:r>
              <a:rPr lang="en-CA" b="1" dirty="0" err="1" smtClean="0"/>
              <a:t>nEXO</a:t>
            </a:r>
            <a:r>
              <a:rPr lang="en-CA" b="1" dirty="0" smtClean="0"/>
              <a:t> going up by more than x10</a:t>
            </a:r>
          </a:p>
          <a:p>
            <a:r>
              <a:rPr lang="en-CA" b="1" dirty="0" smtClean="0"/>
              <a:t>Electronics noise is going to get much worse...</a:t>
            </a:r>
            <a:endParaRPr lang="en-CA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EXO-200 to </a:t>
            </a:r>
            <a:r>
              <a:rPr lang="en-CA" dirty="0" err="1" smtClean="0"/>
              <a:t>nEXO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Dec 9, 2014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1739386"/>
            <a:ext cx="6984776" cy="51186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1403648" y="1772816"/>
            <a:ext cx="3033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err="1" smtClean="0"/>
              <a:t>nEXO</a:t>
            </a:r>
            <a:r>
              <a:rPr lang="en-CA" b="1" dirty="0" smtClean="0"/>
              <a:t>: at the conceptual stage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08104" y="3501008"/>
            <a:ext cx="34258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/>
              <a:t>EXO-200 “operating” detector</a:t>
            </a:r>
          </a:p>
          <a:p>
            <a:r>
              <a:rPr lang="en-CA" dirty="0" smtClean="0"/>
              <a:t>Two drift regions (central cathode)</a:t>
            </a:r>
          </a:p>
          <a:p>
            <a:r>
              <a:rPr lang="en-CA" dirty="0" smtClean="0"/>
              <a:t>Charge collection on anode wires</a:t>
            </a:r>
          </a:p>
          <a:p>
            <a:r>
              <a:rPr lang="en-CA" dirty="0" smtClean="0"/>
              <a:t>Light readout by ~500 APDs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8159" y="1567449"/>
            <a:ext cx="4038600" cy="4525963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9" t="1710" r="1934" b="3408"/>
          <a:stretch/>
        </p:blipFill>
        <p:spPr>
          <a:xfrm>
            <a:off x="-324544" y="1527163"/>
            <a:ext cx="7013728" cy="53308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5885037" y="2077616"/>
            <a:ext cx="3359870" cy="30243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58754" y="5150296"/>
            <a:ext cx="1614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Photo-detector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58754" y="1556792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Field rings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809347" y="5723964"/>
            <a:ext cx="767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Vessel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7" idx="3"/>
          </p:cNvCxnSpPr>
          <p:nvPr/>
        </p:nvCxnSpPr>
        <p:spPr>
          <a:xfrm flipV="1">
            <a:off x="7973107" y="4725144"/>
            <a:ext cx="991381" cy="609818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9" idx="3"/>
          </p:cNvCxnSpPr>
          <p:nvPr/>
        </p:nvCxnSpPr>
        <p:spPr>
          <a:xfrm flipV="1">
            <a:off x="8577250" y="4877544"/>
            <a:ext cx="539638" cy="1031086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3"/>
          </p:cNvCxnSpPr>
          <p:nvPr/>
        </p:nvCxnSpPr>
        <p:spPr>
          <a:xfrm>
            <a:off x="7498810" y="1741458"/>
            <a:ext cx="809039" cy="607422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3"/>
          </p:cNvCxnSpPr>
          <p:nvPr/>
        </p:nvCxnSpPr>
        <p:spPr>
          <a:xfrm>
            <a:off x="7498810" y="1741458"/>
            <a:ext cx="809039" cy="1111478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8159" y="6323599"/>
            <a:ext cx="2133600" cy="365125"/>
          </a:xfrm>
        </p:spPr>
        <p:txBody>
          <a:bodyPr/>
          <a:lstStyle/>
          <a:p>
            <a:r>
              <a:rPr lang="en-US" smtClean="0"/>
              <a:t>Dec 9, 2014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B54FD-7E2A-4C18-B045-C47AC9DFB56A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6372200" y="6093296"/>
            <a:ext cx="2547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Drawing by </a:t>
            </a:r>
            <a:r>
              <a:rPr lang="en-US" i="1" dirty="0" err="1" smtClean="0"/>
              <a:t>T.Tolba</a:t>
            </a:r>
            <a:r>
              <a:rPr lang="en-US" i="1" dirty="0" smtClean="0"/>
              <a:t> (Bern)</a:t>
            </a:r>
            <a:endParaRPr lang="en-US" i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nEXO</a:t>
            </a:r>
            <a:r>
              <a:rPr lang="en-US" dirty="0" smtClean="0"/>
              <a:t> baseline configuration</a:t>
            </a:r>
            <a:br>
              <a:rPr lang="en-US" dirty="0" smtClean="0"/>
            </a:br>
            <a:r>
              <a:rPr lang="en-US" dirty="0" smtClean="0"/>
              <a:t>Up to 4 m</a:t>
            </a:r>
            <a:r>
              <a:rPr lang="en-US" baseline="30000" dirty="0" smtClean="0"/>
              <a:t>2</a:t>
            </a:r>
            <a:r>
              <a:rPr lang="en-US" dirty="0" smtClean="0"/>
              <a:t> of photo-detectors</a:t>
            </a:r>
            <a:endParaRPr lang="en-US" sz="31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24487" y="1668057"/>
            <a:ext cx="5184576" cy="0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152679" y="1380025"/>
            <a:ext cx="18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~130cm diameter</a:t>
            </a:r>
            <a:endParaRPr lang="en-CA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352479" y="1812073"/>
            <a:ext cx="0" cy="4824536"/>
          </a:xfrm>
          <a:prstGeom prst="straightConnector1">
            <a:avLst/>
          </a:prstGeom>
          <a:ln w="1905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-1400865" y="3749744"/>
            <a:ext cx="3171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smtClean="0"/>
              <a:t>~130cm long (single drift space)</a:t>
            </a:r>
            <a:endParaRPr lang="en-CA" dirty="0"/>
          </a:p>
        </p:txBody>
      </p:sp>
      <p:sp>
        <p:nvSpPr>
          <p:cNvPr id="27" name="TextBox 26"/>
          <p:cNvSpPr txBox="1"/>
          <p:nvPr/>
        </p:nvSpPr>
        <p:spPr>
          <a:xfrm>
            <a:off x="2483768" y="6488668"/>
            <a:ext cx="9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/>
              <a:t>Cathode</a:t>
            </a:r>
            <a:endParaRPr lang="en-CA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2627784" y="1700808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b="1" dirty="0" smtClean="0"/>
              <a:t>Anode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425927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9952</TotalTime>
  <Words>1752</Words>
  <Application>Microsoft Office PowerPoint</Application>
  <PresentationFormat>On-screen Show (4:3)</PresentationFormat>
  <Paragraphs>402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MPPCs for nEXO</vt:lpstr>
      <vt:lpstr>The EXO concept</vt:lpstr>
      <vt:lpstr>Light/charge fluctuations</vt:lpstr>
      <vt:lpstr>EXO-200 looking for 0nbb</vt:lpstr>
      <vt:lpstr>EXO-200</vt:lpstr>
      <vt:lpstr>Light detection in EXO-200</vt:lpstr>
      <vt:lpstr>EXO-200 resolution limited by APD noise</vt:lpstr>
      <vt:lpstr>EXO-200 to nEXO</vt:lpstr>
      <vt:lpstr>nEXO baseline configuration Up to 4 m2 of photo-detectors</vt:lpstr>
      <vt:lpstr>Scintillation photon detection requirements for nEXO</vt:lpstr>
      <vt:lpstr>Side issues about E-Field Charge may land on MPPCs</vt:lpstr>
      <vt:lpstr>Aside about index of refraction</vt:lpstr>
      <vt:lpstr>Photo-detector specifications for nEXO</vt:lpstr>
      <vt:lpstr>Assessing nuisance parameters TRIUMF test setup</vt:lpstr>
      <vt:lpstr>Amplitude and time after an avalanche</vt:lpstr>
      <vt:lpstr>Timing analysis at -100°C</vt:lpstr>
      <vt:lpstr>Efficiency measurement at Stanford</vt:lpstr>
      <vt:lpstr>Efficiency measurement at Stanford</vt:lpstr>
      <vt:lpstr>Low radioactivity issue</vt:lpstr>
      <vt:lpstr>Low radioactivity packaging</vt:lpstr>
      <vt:lpstr>Low radioactivity material</vt:lpstr>
      <vt:lpstr>Large area readout issues</vt:lpstr>
      <vt:lpstr>Possible readout configuration</vt:lpstr>
      <vt:lpstr>Possible configuration 2 </vt:lpstr>
      <vt:lpstr>MPPC configuration</vt:lpstr>
      <vt:lpstr>Using MEG MPPC for development</vt:lpstr>
      <vt:lpstr>The current landscape</vt:lpstr>
      <vt:lpstr>Summary</vt:lpstr>
      <vt:lpstr>Time scale</vt:lpstr>
      <vt:lpstr>Add-on</vt:lpstr>
      <vt:lpstr>Low capacitance SiPM concept</vt:lpstr>
      <vt:lpstr>PowerPoint Presentation</vt:lpstr>
      <vt:lpstr>PowerPoint Presentation</vt:lpstr>
    </vt:vector>
  </TitlesOfParts>
  <Company>TRIUMF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Fabrice Retiere</dc:creator>
  <cp:lastModifiedBy>Fabrice Retiere</cp:lastModifiedBy>
  <cp:revision>62</cp:revision>
  <dcterms:created xsi:type="dcterms:W3CDTF">2014-05-27T17:58:48Z</dcterms:created>
  <dcterms:modified xsi:type="dcterms:W3CDTF">2014-12-10T09:03:16Z</dcterms:modified>
</cp:coreProperties>
</file>

<file path=docProps/thumbnail.jpeg>
</file>